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56" r:id="rId2"/>
    <p:sldId id="257" r:id="rId3"/>
    <p:sldId id="260" r:id="rId4"/>
    <p:sldId id="264" r:id="rId5"/>
    <p:sldId id="265" r:id="rId6"/>
    <p:sldId id="266" r:id="rId7"/>
    <p:sldId id="267" r:id="rId8"/>
    <p:sldId id="268" r:id="rId9"/>
    <p:sldId id="269" r:id="rId10"/>
    <p:sldId id="270" r:id="rId11"/>
    <p:sldId id="271" r:id="rId12"/>
    <p:sldId id="274" r:id="rId13"/>
    <p:sldId id="272" r:id="rId14"/>
    <p:sldId id="275" r:id="rId15"/>
    <p:sldId id="273" r:id="rId16"/>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5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it-IT"/>
              <a:t>Azione M116 – Giugno 2017</a:t>
            </a:r>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3A653D9-EC82-47A0-984B-78B3DD7FE0C5}" type="datetimeFigureOut">
              <a:rPr lang="it-IT" smtClean="0"/>
              <a:t>13/07/2017</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105A5DC-D3FF-4035-AAAE-187D5387CF85}" type="slidenum">
              <a:rPr lang="it-IT" smtClean="0"/>
              <a:t>‹N›</a:t>
            </a:fld>
            <a:endParaRPr lang="it-IT"/>
          </a:p>
        </p:txBody>
      </p:sp>
    </p:spTree>
    <p:extLst>
      <p:ext uri="{BB962C8B-B14F-4D97-AF65-F5344CB8AC3E}">
        <p14:creationId xmlns:p14="http://schemas.microsoft.com/office/powerpoint/2010/main" val="264567804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it-IT"/>
              <a:t>Azione M116 – Giugno 2017</a:t>
            </a:r>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7174276-0D51-404E-9813-D0A45E2E9102}" type="datetimeFigureOut">
              <a:rPr lang="it-IT" smtClean="0"/>
              <a:t>13/07/2017</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BA6D911-9AFF-4325-9509-CE2423ED4E5A}" type="slidenum">
              <a:rPr lang="it-IT" smtClean="0"/>
              <a:t>‹N›</a:t>
            </a:fld>
            <a:endParaRPr lang="it-IT"/>
          </a:p>
        </p:txBody>
      </p:sp>
    </p:spTree>
    <p:extLst>
      <p:ext uri="{BB962C8B-B14F-4D97-AF65-F5344CB8AC3E}">
        <p14:creationId xmlns:p14="http://schemas.microsoft.com/office/powerpoint/2010/main" val="427423567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17575" y="744538"/>
            <a:ext cx="4962525" cy="3722687"/>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6BA6D911-9AFF-4325-9509-CE2423ED4E5A}" type="slidenum">
              <a:rPr lang="it-IT" smtClean="0"/>
              <a:t>1</a:t>
            </a:fld>
            <a:endParaRPr lang="it-IT"/>
          </a:p>
        </p:txBody>
      </p:sp>
      <p:sp>
        <p:nvSpPr>
          <p:cNvPr id="6" name="Segnaposto intestazione 5"/>
          <p:cNvSpPr>
            <a:spLocks noGrp="1"/>
          </p:cNvSpPr>
          <p:nvPr>
            <p:ph type="hdr" sz="quarter" idx="11"/>
          </p:nvPr>
        </p:nvSpPr>
        <p:spPr/>
        <p:txBody>
          <a:bodyPr/>
          <a:lstStyle/>
          <a:p>
            <a:r>
              <a:rPr lang="it-IT"/>
              <a:t>Azione M116 – Giugno 2017</a:t>
            </a:r>
          </a:p>
        </p:txBody>
      </p:sp>
    </p:spTree>
    <p:extLst>
      <p:ext uri="{BB962C8B-B14F-4D97-AF65-F5344CB8AC3E}">
        <p14:creationId xmlns:p14="http://schemas.microsoft.com/office/powerpoint/2010/main" val="1968437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idx="10"/>
          </p:nvPr>
        </p:nvSpPr>
        <p:spPr/>
        <p:txBody>
          <a:bodyPr/>
          <a:lstStyle/>
          <a:p>
            <a:r>
              <a:rPr lang="it-IT"/>
              <a:t>Azione M116 – Giugno 2017</a:t>
            </a:r>
          </a:p>
        </p:txBody>
      </p:sp>
      <p:sp>
        <p:nvSpPr>
          <p:cNvPr id="5" name="Segnaposto numero diapositiva 4"/>
          <p:cNvSpPr>
            <a:spLocks noGrp="1"/>
          </p:cNvSpPr>
          <p:nvPr>
            <p:ph type="sldNum" sz="quarter" idx="11"/>
          </p:nvPr>
        </p:nvSpPr>
        <p:spPr/>
        <p:txBody>
          <a:bodyPr/>
          <a:lstStyle/>
          <a:p>
            <a:fld id="{6BA6D911-9AFF-4325-9509-CE2423ED4E5A}" type="slidenum">
              <a:rPr lang="it-IT" smtClean="0"/>
              <a:t>4</a:t>
            </a:fld>
            <a:endParaRPr lang="it-IT"/>
          </a:p>
        </p:txBody>
      </p:sp>
    </p:spTree>
    <p:extLst>
      <p:ext uri="{BB962C8B-B14F-4D97-AF65-F5344CB8AC3E}">
        <p14:creationId xmlns:p14="http://schemas.microsoft.com/office/powerpoint/2010/main" val="689616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r>
              <a:rPr lang="it-IT"/>
              <a:t>29/06/2017</a:t>
            </a:r>
          </a:p>
        </p:txBody>
      </p:sp>
      <p:sp>
        <p:nvSpPr>
          <p:cNvPr id="5" name="Footer Placeholder 4"/>
          <p:cNvSpPr>
            <a:spLocks noGrp="1"/>
          </p:cNvSpPr>
          <p:nvPr>
            <p:ph type="ftr" sz="quarter" idx="11"/>
          </p:nvPr>
        </p:nvSpPr>
        <p:spPr/>
        <p:txBody>
          <a:bodyPr/>
          <a:lstStyle/>
          <a:p>
            <a:r>
              <a:rPr lang="it-IT"/>
              <a:t>Elettrolinee s.r.l. Via Industriale, 8 - 25080 MUSCOLINE (BS)</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685800" y="2007890"/>
            <a:ext cx="7772400" cy="1470025"/>
          </a:xfrm>
        </p:spPr>
        <p:txBody>
          <a:bodyPr/>
          <a:lstStyle>
            <a:lvl1pPr algn="ctr">
              <a:defRPr sz="3200"/>
            </a:lvl1pPr>
          </a:lstStyle>
          <a:p>
            <a:r>
              <a:rPr lang="it-IT"/>
              <a:t>Fare clic per modificare lo stile del titolo</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r>
              <a:rPr lang="it-IT"/>
              <a:t>29/06/2017</a:t>
            </a:r>
          </a:p>
        </p:txBody>
      </p:sp>
      <p:sp>
        <p:nvSpPr>
          <p:cNvPr id="5" name="Footer Placeholder 4"/>
          <p:cNvSpPr>
            <a:spLocks noGrp="1"/>
          </p:cNvSpPr>
          <p:nvPr>
            <p:ph type="ftr" sz="quarter" idx="11"/>
          </p:nvPr>
        </p:nvSpPr>
        <p:spPr/>
        <p:txBody>
          <a:bodyPr/>
          <a:lstStyle/>
          <a:p>
            <a:r>
              <a:rPr lang="it-IT"/>
              <a:t>Elettrolinee s.r.l. Via Industriale, 8 - 25080 MUSCOLINE (BS)</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r>
              <a:rPr lang="it-IT"/>
              <a:t>29/06/2017</a:t>
            </a:r>
          </a:p>
        </p:txBody>
      </p:sp>
      <p:sp>
        <p:nvSpPr>
          <p:cNvPr id="5" name="Footer Placeholder 4"/>
          <p:cNvSpPr>
            <a:spLocks noGrp="1"/>
          </p:cNvSpPr>
          <p:nvPr>
            <p:ph type="ftr" sz="quarter" idx="11"/>
          </p:nvPr>
        </p:nvSpPr>
        <p:spPr/>
        <p:txBody>
          <a:bodyPr/>
          <a:lstStyle/>
          <a:p>
            <a:r>
              <a:rPr lang="it-IT"/>
              <a:t>Elettrolinee s.r.l. Via Industriale, 8 - 25080 MUSCOLINE (BS)</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it-IT"/>
              <a:t>Fare clic per modificare lo stile del titolo</a:t>
            </a:r>
            <a:endParaRPr lang="en-US" dirty="0"/>
          </a:p>
        </p:txBody>
      </p:sp>
      <p:sp>
        <p:nvSpPr>
          <p:cNvPr id="4" name="Date Placeholder 3"/>
          <p:cNvSpPr>
            <a:spLocks noGrp="1"/>
          </p:cNvSpPr>
          <p:nvPr>
            <p:ph type="dt" sz="half" idx="10"/>
          </p:nvPr>
        </p:nvSpPr>
        <p:spPr/>
        <p:txBody>
          <a:bodyPr/>
          <a:lstStyle/>
          <a:p>
            <a:r>
              <a:rPr lang="it-IT"/>
              <a:t>29/06/2017</a:t>
            </a:r>
          </a:p>
        </p:txBody>
      </p:sp>
      <p:sp>
        <p:nvSpPr>
          <p:cNvPr id="5" name="Footer Placeholder 4"/>
          <p:cNvSpPr>
            <a:spLocks noGrp="1"/>
          </p:cNvSpPr>
          <p:nvPr>
            <p:ph type="ftr" sz="quarter" idx="11"/>
          </p:nvPr>
        </p:nvSpPr>
        <p:spPr/>
        <p:txBody>
          <a:bodyPr/>
          <a:lstStyle/>
          <a:p>
            <a:r>
              <a:rPr lang="it-IT"/>
              <a:t>Elettrolinee s.r.l. Via Industriale, 8 - 25080 MUSCOLINE (BS)</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8" name="Content Placeholder 7"/>
          <p:cNvSpPr>
            <a:spLocks noGrp="1"/>
          </p:cNvSpPr>
          <p:nvPr>
            <p:ph sz="quarter" idx="13"/>
          </p:nvPr>
        </p:nvSpPr>
        <p:spPr>
          <a:xfrm>
            <a:off x="609600" y="1600200"/>
            <a:ext cx="79248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7"/>
            <a:ext cx="7885113" cy="1362075"/>
          </a:xfrm>
        </p:spPr>
        <p:txBody>
          <a:bodyPr anchor="t"/>
          <a:lstStyle>
            <a:lvl1pPr algn="l">
              <a:defRPr sz="3200" b="0" i="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609600" y="3462340"/>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r>
              <a:rPr lang="it-IT"/>
              <a:t>29/06/2017</a:t>
            </a:r>
          </a:p>
        </p:txBody>
      </p:sp>
      <p:sp>
        <p:nvSpPr>
          <p:cNvPr id="5" name="Footer Placeholder 4"/>
          <p:cNvSpPr>
            <a:spLocks noGrp="1"/>
          </p:cNvSpPr>
          <p:nvPr>
            <p:ph type="ftr" sz="quarter" idx="11"/>
          </p:nvPr>
        </p:nvSpPr>
        <p:spPr/>
        <p:txBody>
          <a:bodyPr/>
          <a:lstStyle/>
          <a:p>
            <a:r>
              <a:rPr lang="it-IT"/>
              <a:t>Elettrolinee s.r.l. Via Industriale, 8 - 25080 MUSCOLINE (BS)</a:t>
            </a:r>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Title 1"/>
          <p:cNvSpPr>
            <a:spLocks noGrp="1"/>
          </p:cNvSpPr>
          <p:nvPr>
            <p:ph type="title"/>
          </p:nvPr>
        </p:nvSpPr>
        <p:spPr>
          <a:xfrm>
            <a:off x="609600" y="274638"/>
            <a:ext cx="7924800" cy="1143000"/>
          </a:xfrm>
        </p:spPr>
        <p:txBody>
          <a:bodyPr/>
          <a:lstStyle/>
          <a:p>
            <a:r>
              <a:rPr lang="it-IT"/>
              <a:t>Fare clic per modificare lo stile del titolo</a:t>
            </a:r>
            <a:endParaRPr lang="en-US" dirty="0"/>
          </a:p>
        </p:txBody>
      </p:sp>
      <p:sp>
        <p:nvSpPr>
          <p:cNvPr id="5" name="Date Placeholder 4"/>
          <p:cNvSpPr>
            <a:spLocks noGrp="1"/>
          </p:cNvSpPr>
          <p:nvPr>
            <p:ph type="dt" sz="half" idx="10"/>
          </p:nvPr>
        </p:nvSpPr>
        <p:spPr/>
        <p:txBody>
          <a:bodyPr/>
          <a:lstStyle/>
          <a:p>
            <a:r>
              <a:rPr lang="it-IT"/>
              <a:t>29/06/2017</a:t>
            </a:r>
          </a:p>
        </p:txBody>
      </p:sp>
      <p:sp>
        <p:nvSpPr>
          <p:cNvPr id="6" name="Footer Placeholder 5"/>
          <p:cNvSpPr>
            <a:spLocks noGrp="1"/>
          </p:cNvSpPr>
          <p:nvPr>
            <p:ph type="ftr" sz="quarter" idx="11"/>
          </p:nvPr>
        </p:nvSpPr>
        <p:spPr/>
        <p:txBody>
          <a:bodyPr/>
          <a:lstStyle/>
          <a:p>
            <a:r>
              <a:rPr lang="it-IT"/>
              <a:t>Elettrolinee s.r.l. Via Industriale, 8 - 25080 MUSCOLINE (BS)</a:t>
            </a:r>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09600" y="1600200"/>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5" name="Text Placeholder 4"/>
          <p:cNvSpPr>
            <a:spLocks noGrp="1"/>
          </p:cNvSpPr>
          <p:nvPr>
            <p:ph type="body" sz="quarter" idx="3"/>
          </p:nvPr>
        </p:nvSpPr>
        <p:spPr>
          <a:xfrm>
            <a:off x="4800600" y="1600200"/>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7" name="Date Placeholder 6"/>
          <p:cNvSpPr>
            <a:spLocks noGrp="1"/>
          </p:cNvSpPr>
          <p:nvPr>
            <p:ph type="dt" sz="half" idx="10"/>
          </p:nvPr>
        </p:nvSpPr>
        <p:spPr/>
        <p:txBody>
          <a:bodyPr/>
          <a:lstStyle/>
          <a:p>
            <a:r>
              <a:rPr lang="it-IT"/>
              <a:t>29/06/2017</a:t>
            </a:r>
          </a:p>
        </p:txBody>
      </p:sp>
      <p:sp>
        <p:nvSpPr>
          <p:cNvPr id="8" name="Footer Placeholder 7"/>
          <p:cNvSpPr>
            <a:spLocks noGrp="1"/>
          </p:cNvSpPr>
          <p:nvPr>
            <p:ph type="ftr" sz="quarter" idx="11"/>
          </p:nvPr>
        </p:nvSpPr>
        <p:spPr/>
        <p:txBody>
          <a:bodyPr/>
          <a:lstStyle/>
          <a:p>
            <a:r>
              <a:rPr lang="it-IT"/>
              <a:t>Elettrolinee s.r.l. Via Industriale, 8 - 25080 MUSCOLINE (BS)</a:t>
            </a:r>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r>
              <a:rPr lang="it-IT"/>
              <a:t>29/06/2017</a:t>
            </a:r>
          </a:p>
        </p:txBody>
      </p:sp>
      <p:sp>
        <p:nvSpPr>
          <p:cNvPr id="4" name="Footer Placeholder 3"/>
          <p:cNvSpPr>
            <a:spLocks noGrp="1"/>
          </p:cNvSpPr>
          <p:nvPr>
            <p:ph type="ftr" sz="quarter" idx="11"/>
          </p:nvPr>
        </p:nvSpPr>
        <p:spPr/>
        <p:txBody>
          <a:bodyPr/>
          <a:lstStyle/>
          <a:p>
            <a:r>
              <a:rPr lang="it-IT"/>
              <a:t>Elettrolinee s.r.l. Via Industriale, 8 - 25080 MUSCOLINE (BS)</a:t>
            </a:r>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t-IT"/>
              <a:t>29/06/2017</a:t>
            </a:r>
          </a:p>
        </p:txBody>
      </p:sp>
      <p:sp>
        <p:nvSpPr>
          <p:cNvPr id="3" name="Footer Placeholder 2"/>
          <p:cNvSpPr>
            <a:spLocks noGrp="1"/>
          </p:cNvSpPr>
          <p:nvPr>
            <p:ph type="ftr" sz="quarter" idx="11"/>
          </p:nvPr>
        </p:nvSpPr>
        <p:spPr/>
        <p:txBody>
          <a:bodyPr/>
          <a:lstStyle/>
          <a:p>
            <a:r>
              <a:rPr lang="it-IT"/>
              <a:t>Elettrolinee s.r.l. Via Industriale, 8 - 25080 MUSCOLINE (BS)</a:t>
            </a:r>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612648" y="2547893"/>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r>
              <a:rPr lang="it-IT"/>
              <a:t>29/06/2017</a:t>
            </a:r>
          </a:p>
        </p:txBody>
      </p:sp>
      <p:sp>
        <p:nvSpPr>
          <p:cNvPr id="6" name="Footer Placeholder 5"/>
          <p:cNvSpPr>
            <a:spLocks noGrp="1"/>
          </p:cNvSpPr>
          <p:nvPr>
            <p:ph type="ftr" sz="quarter" idx="11"/>
          </p:nvPr>
        </p:nvSpPr>
        <p:spPr/>
        <p:txBody>
          <a:bodyPr/>
          <a:lstStyle/>
          <a:p>
            <a:r>
              <a:rPr lang="it-IT"/>
              <a:t>Elettrolinee s.r.l. Via Industriale, 8 - 25080 MUSCOLINE (BS)</a:t>
            </a:r>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it-IT"/>
              <a:t>Fare clic per modificare lo stile del titolo</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600" y="2547892"/>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r>
              <a:rPr lang="it-IT"/>
              <a:t>29/06/2017</a:t>
            </a:r>
          </a:p>
        </p:txBody>
      </p:sp>
      <p:sp>
        <p:nvSpPr>
          <p:cNvPr id="6" name="Footer Placeholder 5"/>
          <p:cNvSpPr>
            <a:spLocks noGrp="1"/>
          </p:cNvSpPr>
          <p:nvPr>
            <p:ph type="ftr" sz="quarter" idx="11"/>
          </p:nvPr>
        </p:nvSpPr>
        <p:spPr/>
        <p:txBody>
          <a:bodyPr/>
          <a:lstStyle/>
          <a:p>
            <a:r>
              <a:rPr lang="it-IT"/>
              <a:t>Elettrolinee s.r.l. Via Industriale, 8 - 25080 MUSCOLINE (BS)</a:t>
            </a:r>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609600" y="1600202"/>
            <a:ext cx="7924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715000" y="6356352"/>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r>
              <a:rPr lang="it-IT"/>
              <a:t>29/06/2017</a:t>
            </a:r>
          </a:p>
        </p:txBody>
      </p:sp>
      <p:sp>
        <p:nvSpPr>
          <p:cNvPr id="5" name="Footer Placeholder 4"/>
          <p:cNvSpPr>
            <a:spLocks noGrp="1"/>
          </p:cNvSpPr>
          <p:nvPr>
            <p:ph type="ftr" sz="quarter" idx="3"/>
          </p:nvPr>
        </p:nvSpPr>
        <p:spPr>
          <a:xfrm>
            <a:off x="609600" y="6356352"/>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r>
              <a:rPr lang="it-IT"/>
              <a:t>Elettrolinee s.r.l. Via Industriale, 8 - 25080 MUSCOLINE (BS)</a:t>
            </a:r>
          </a:p>
        </p:txBody>
      </p:sp>
      <p:sp>
        <p:nvSpPr>
          <p:cNvPr id="6" name="Slide Number Placeholder 5"/>
          <p:cNvSpPr>
            <a:spLocks noGrp="1"/>
          </p:cNvSpPr>
          <p:nvPr>
            <p:ph type="sldNum" sz="quarter" idx="4"/>
          </p:nvPr>
        </p:nvSpPr>
        <p:spPr>
          <a:xfrm>
            <a:off x="7543800" y="6356352"/>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7A41E1B-4F70-4964-A407-84C68BE8251C}"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3.png"/><Relationship Id="rId7" Type="http://schemas.openxmlformats.org/officeDocument/2006/relationships/hyperlink" Target="https://it.wikipedia.org/wiki/File:Gateside_mainstreet.JPG"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s://it.wikipedia.org/wiki/File:Italian_city_limit.JPG" TargetMode="External"/><Relationship Id="rId4" Type="http://schemas.openxmlformats.org/officeDocument/2006/relationships/image" Target="../media/image19.png"/><Relationship Id="rId9"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hyperlink" Target="https://it.wikipedia.org/wiki/File:APS_03_Eremitani_070329.jpg" TargetMode="External"/><Relationship Id="rId7"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s://it.wikipedia.org/wiki/File:Gateside_mainstreet.JPG" TargetMode="Externa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hyperlink" Target="https://it.wikipedia.org/wiki/File:Italian_city_limit.JPG"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hyperlink" Target="https://it.wikipedia.org/wiki/File:APS_03_Eremitani_070329.jpg" TargetMode="Externa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hyperlink" Target="https://it.wikipedia.org/wiki/File:Gateside_mainstreet.JPG"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it.wikipedia.org/wiki/File:Via_aurelia_presso_livorno_02.JPG" TargetMode="External"/><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it.wikipedia.org/wiki/File:Italian_city_limit.JPG" TargetMode="Externa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it.wikipedia.org/wiki/File:A4_nel_tratto_Passante_di_Mestre.JP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hyperlink" Target="https://it.wikipedia.org/wiki/File:A4_nel_tratto_Passante_di_Mestre.JPG" TargetMode="External"/><Relationship Id="rId7" Type="http://schemas.openxmlformats.org/officeDocument/2006/relationships/image" Target="../media/image7.JP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s://it.wikipedia.org/wiki/File:Via_aurelia_presso_livorno_02.JPG" TargetMode="Externa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it.wikipedia.org/wiki/File:Gateside_mainstreet.JPG" TargetMode="External"/><Relationship Id="rId5" Type="http://schemas.openxmlformats.org/officeDocument/2006/relationships/image" Target="../media/image10.jpeg"/><Relationship Id="rId4" Type="http://schemas.openxmlformats.org/officeDocument/2006/relationships/hyperlink" Target="https://it.wikipedia.org/wiki/File:Italian_city_lim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endParaRPr lang="it-IT" dirty="0"/>
          </a:p>
          <a:p>
            <a:r>
              <a:rPr lang="it-IT" dirty="0"/>
              <a:t>Azione di Miglioramento M116 – Giugno 2017</a:t>
            </a:r>
          </a:p>
        </p:txBody>
      </p:sp>
      <p:sp>
        <p:nvSpPr>
          <p:cNvPr id="2" name="Titolo 1"/>
          <p:cNvSpPr>
            <a:spLocks noGrp="1"/>
          </p:cNvSpPr>
          <p:nvPr>
            <p:ph type="ctrTitle"/>
          </p:nvPr>
        </p:nvSpPr>
        <p:spPr/>
        <p:txBody>
          <a:bodyPr/>
          <a:lstStyle/>
          <a:p>
            <a:r>
              <a:rPr lang="it-IT" sz="3600" dirty="0">
                <a:solidFill>
                  <a:schemeClr val="bg1">
                    <a:lumMod val="50000"/>
                    <a:lumOff val="50000"/>
                  </a:schemeClr>
                </a:solidFill>
                <a:effectLst>
                  <a:outerShdw blurRad="38100" dist="38100" dir="2700000" algn="tl">
                    <a:srgbClr val="000000">
                      <a:alpha val="43137"/>
                    </a:srgbClr>
                  </a:outerShdw>
                </a:effectLst>
              </a:rPr>
              <a:t>Segnaletica stradale</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28132" y="190074"/>
            <a:ext cx="2219268" cy="502622"/>
          </a:xfrm>
          <a:prstGeom prst="ellipse">
            <a:avLst/>
          </a:prstGeom>
          <a:ln>
            <a:noFill/>
          </a:ln>
          <a:effectLst>
            <a:softEdge rad="112500"/>
          </a:effectLst>
        </p:spPr>
      </p:pic>
      <p:sp>
        <p:nvSpPr>
          <p:cNvPr id="6" name="Segnaposto numero diapositiva 5"/>
          <p:cNvSpPr>
            <a:spLocks noGrp="1"/>
          </p:cNvSpPr>
          <p:nvPr>
            <p:ph type="sldNum" sz="quarter" idx="12"/>
          </p:nvPr>
        </p:nvSpPr>
        <p:spPr/>
        <p:txBody>
          <a:bodyPr/>
          <a:lstStyle/>
          <a:p>
            <a:fld id="{E7A41E1B-4F70-4964-A407-84C68BE8251C}" type="slidenum">
              <a:rPr lang="it-IT" smtClean="0"/>
              <a:t>1</a:t>
            </a:fld>
            <a:endParaRPr lang="it-IT"/>
          </a:p>
        </p:txBody>
      </p:sp>
      <p:sp>
        <p:nvSpPr>
          <p:cNvPr id="8" name="Segnaposto piè di pagina 7"/>
          <p:cNvSpPr>
            <a:spLocks noGrp="1"/>
          </p:cNvSpPr>
          <p:nvPr>
            <p:ph type="ftr" sz="quarter" idx="11"/>
          </p:nvPr>
        </p:nvSpPr>
        <p:spPr/>
        <p:txBody>
          <a:bodyPr/>
          <a:lstStyle/>
          <a:p>
            <a:endParaRPr lang="it-IT" dirty="0"/>
          </a:p>
        </p:txBody>
      </p:sp>
      <p:sp>
        <p:nvSpPr>
          <p:cNvPr id="11" name="Rettangolo 10"/>
          <p:cNvSpPr/>
          <p:nvPr/>
        </p:nvSpPr>
        <p:spPr>
          <a:xfrm>
            <a:off x="7047612" y="228089"/>
            <a:ext cx="1782860" cy="261610"/>
          </a:xfrm>
          <a:prstGeom prst="rect">
            <a:avLst/>
          </a:prstGeom>
        </p:spPr>
        <p:txBody>
          <a:bodyPr wrap="none">
            <a:spAutoFit/>
          </a:bodyPr>
          <a:lstStyle/>
          <a:p>
            <a:r>
              <a:rPr lang="it-IT" sz="1100" dirty="0"/>
              <a:t>Azione M116 – Giugno 2017</a:t>
            </a:r>
          </a:p>
        </p:txBody>
      </p:sp>
    </p:spTree>
    <p:extLst>
      <p:ext uri="{BB962C8B-B14F-4D97-AF65-F5344CB8AC3E}">
        <p14:creationId xmlns:p14="http://schemas.microsoft.com/office/powerpoint/2010/main" val="4036163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89699"/>
            <a:ext cx="8568952" cy="1404824"/>
          </a:xfrm>
        </p:spPr>
        <p:txBody>
          <a:bodyPr/>
          <a:lstStyle/>
          <a:p>
            <a:pPr algn="ctr"/>
            <a:r>
              <a:rPr lang="it-IT" sz="2100" b="1" u="sng" dirty="0">
                <a:solidFill>
                  <a:schemeClr val="bg2">
                    <a:lumMod val="60000"/>
                    <a:lumOff val="40000"/>
                  </a:schemeClr>
                </a:solidFill>
              </a:rPr>
              <a:t>10. Quando inizio un cantiere stradale  e devo installare la segnaletica, qual è la prima cosa che devo definire ? </a:t>
            </a:r>
          </a:p>
        </p:txBody>
      </p:sp>
      <p:sp>
        <p:nvSpPr>
          <p:cNvPr id="3" name="Segnaposto contenuto 2"/>
          <p:cNvSpPr>
            <a:spLocks noGrp="1"/>
          </p:cNvSpPr>
          <p:nvPr>
            <p:ph sz="quarter" idx="13"/>
          </p:nvPr>
        </p:nvSpPr>
        <p:spPr>
          <a:xfrm>
            <a:off x="179512" y="1988840"/>
            <a:ext cx="8786402" cy="576064"/>
          </a:xfrm>
        </p:spPr>
        <p:txBody>
          <a:bodyPr>
            <a:noAutofit/>
          </a:bodyPr>
          <a:lstStyle/>
          <a:p>
            <a:r>
              <a:rPr lang="it-IT" sz="1200" dirty="0"/>
              <a:t>Devo </a:t>
            </a:r>
            <a:r>
              <a:rPr lang="it-IT" sz="1200" dirty="0">
                <a:solidFill>
                  <a:srgbClr val="FFFF00"/>
                </a:solidFill>
              </a:rPr>
              <a:t>capire subito se  sto lavorando su una strada URBANA oppure su una strada EXTRAURBANA SECONDARIA </a:t>
            </a:r>
            <a:r>
              <a:rPr lang="it-IT" sz="1200" dirty="0"/>
              <a:t>, perché il limite di velocità è diverso e conseguentemente è diversa la segnaletica da installare .Su una strada URBANA il limite di </a:t>
            </a:r>
            <a:r>
              <a:rPr lang="it-IT" sz="1200" dirty="0" smtClean="0"/>
              <a:t>velocità </a:t>
            </a:r>
            <a:r>
              <a:rPr lang="it-IT" sz="1200" dirty="0"/>
              <a:t>è  sempre di 50 Km/h, mentre su una EXTRAURBANA SECONDARIA   il limite può essere di 70 oppure 90 km/h, mai superiore . </a:t>
            </a:r>
            <a:endParaRPr lang="it-IT" sz="1400"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10</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sp>
        <p:nvSpPr>
          <p:cNvPr id="5" name="Rettangolo 4"/>
          <p:cNvSpPr/>
          <p:nvPr/>
        </p:nvSpPr>
        <p:spPr>
          <a:xfrm>
            <a:off x="4499992" y="3167390"/>
            <a:ext cx="184731" cy="430887"/>
          </a:xfrm>
          <a:prstGeom prst="rect">
            <a:avLst/>
          </a:prstGeom>
        </p:spPr>
        <p:txBody>
          <a:bodyPr wrap="none">
            <a:spAutoFit/>
          </a:bodyPr>
          <a:lstStyle/>
          <a:p>
            <a:endParaRPr lang="it-IT" sz="1100" b="1" dirty="0"/>
          </a:p>
          <a:p>
            <a:endParaRPr lang="it-IT" sz="1100" dirty="0"/>
          </a:p>
        </p:txBody>
      </p:sp>
      <p:pic>
        <p:nvPicPr>
          <p:cNvPr id="2050" name="Picture 2" descr="C:\Users\DANIELA.ELETTROLINEE01\Downloads\Nuova cartella\5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9539" y="2897486"/>
            <a:ext cx="744239" cy="74423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Risultati immagini per LIMITE 9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0222" y="2937539"/>
            <a:ext cx="704186" cy="704186"/>
          </a:xfrm>
          <a:prstGeom prst="rect">
            <a:avLst/>
          </a:prstGeom>
          <a:noFill/>
          <a:extLst>
            <a:ext uri="{909E8E84-426E-40DD-AFC4-6F175D3DCCD1}">
              <a14:hiddenFill xmlns:a14="http://schemas.microsoft.com/office/drawing/2010/main">
                <a:solidFill>
                  <a:srgbClr val="FFFFFF"/>
                </a:solidFill>
              </a14:hiddenFill>
            </a:ext>
          </a:extLst>
        </p:spPr>
      </p:pic>
      <p:pic>
        <p:nvPicPr>
          <p:cNvPr id="16" name="Immagine 15" descr="https://upload.wikimedia.org/wikipedia/commons/thumb/e/e0/Italian_city_limit.JPG/220px-Italian_city_limit.JPG">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6012160" y="4177829"/>
            <a:ext cx="2325702" cy="16267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ttangolo 7"/>
          <p:cNvSpPr/>
          <p:nvPr/>
        </p:nvSpPr>
        <p:spPr>
          <a:xfrm>
            <a:off x="5704851" y="3868948"/>
            <a:ext cx="3106344" cy="276999"/>
          </a:xfrm>
          <a:prstGeom prst="rect">
            <a:avLst/>
          </a:prstGeom>
        </p:spPr>
        <p:txBody>
          <a:bodyPr wrap="square">
            <a:spAutoFit/>
          </a:bodyPr>
          <a:lstStyle/>
          <a:p>
            <a:pPr lvl="0"/>
            <a:r>
              <a:rPr lang="it-IT" sz="1200" b="1" dirty="0">
                <a:solidFill>
                  <a:srgbClr val="FFFF00"/>
                </a:solidFill>
              </a:rPr>
              <a:t>EXTRAURBANA SECONDARIA – Tipo C</a:t>
            </a:r>
            <a:endParaRPr lang="it-IT" sz="1200" dirty="0">
              <a:solidFill>
                <a:srgbClr val="FFFF00"/>
              </a:solidFill>
            </a:endParaRPr>
          </a:p>
        </p:txBody>
      </p:sp>
      <p:pic>
        <p:nvPicPr>
          <p:cNvPr id="18" name="Immagine 17" descr="https://upload.wikimedia.org/wikipedia/commons/thumb/8/87/Gateside_mainstreet.JPG/310px-Gateside_mainstreet.JPG">
            <a:hlinkClick r:id="rId7"/>
          </p:cNvPr>
          <p:cNvPicPr/>
          <p:nvPr/>
        </p:nvPicPr>
        <p:blipFill>
          <a:blip r:embed="rId8">
            <a:extLst>
              <a:ext uri="{28A0092B-C50C-407E-A947-70E740481C1C}">
                <a14:useLocalDpi xmlns:a14="http://schemas.microsoft.com/office/drawing/2010/main" val="0"/>
              </a:ext>
            </a:extLst>
          </a:blip>
          <a:srcRect/>
          <a:stretch>
            <a:fillRect/>
          </a:stretch>
        </p:blipFill>
        <p:spPr bwMode="auto">
          <a:xfrm>
            <a:off x="955675" y="4293096"/>
            <a:ext cx="2056939" cy="15144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4" name="Rettangolo 13"/>
          <p:cNvSpPr/>
          <p:nvPr/>
        </p:nvSpPr>
        <p:spPr>
          <a:xfrm>
            <a:off x="535556" y="3875393"/>
            <a:ext cx="2894023" cy="276999"/>
          </a:xfrm>
          <a:prstGeom prst="rect">
            <a:avLst/>
          </a:prstGeom>
        </p:spPr>
        <p:txBody>
          <a:bodyPr wrap="square">
            <a:spAutoFit/>
          </a:bodyPr>
          <a:lstStyle/>
          <a:p>
            <a:pPr lvl="0"/>
            <a:r>
              <a:rPr lang="it-IT" sz="1200" b="1" dirty="0">
                <a:solidFill>
                  <a:srgbClr val="FFFF00"/>
                </a:solidFill>
              </a:rPr>
              <a:t>URBANA  DI QUARTIERE -Tipo E</a:t>
            </a:r>
            <a:endParaRPr lang="it-IT" sz="1200" dirty="0">
              <a:solidFill>
                <a:srgbClr val="FFFF00"/>
              </a:solidFill>
            </a:endParaRPr>
          </a:p>
        </p:txBody>
      </p:sp>
      <p:pic>
        <p:nvPicPr>
          <p:cNvPr id="17" name="Immagin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56176" y="2937539"/>
            <a:ext cx="773832" cy="773832"/>
          </a:xfrm>
          <a:prstGeom prst="rect">
            <a:avLst/>
          </a:prstGeom>
        </p:spPr>
      </p:pic>
    </p:spTree>
    <p:extLst>
      <p:ext uri="{BB962C8B-B14F-4D97-AF65-F5344CB8AC3E}">
        <p14:creationId xmlns:p14="http://schemas.microsoft.com/office/powerpoint/2010/main" val="177108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89699"/>
            <a:ext cx="8568952" cy="1404824"/>
          </a:xfrm>
        </p:spPr>
        <p:txBody>
          <a:bodyPr/>
          <a:lstStyle/>
          <a:p>
            <a:pPr algn="ctr"/>
            <a:r>
              <a:rPr lang="it-IT" sz="2100" b="1" u="sng" dirty="0">
                <a:solidFill>
                  <a:schemeClr val="bg2">
                    <a:lumMod val="60000"/>
                    <a:lumOff val="40000"/>
                  </a:schemeClr>
                </a:solidFill>
              </a:rPr>
              <a:t>11. Se il lavoro è da eseguire su una STRADA </a:t>
            </a:r>
            <a:r>
              <a:rPr lang="it-IT" sz="2100" b="1" u="sng" dirty="0">
                <a:solidFill>
                  <a:srgbClr val="FFFF00"/>
                </a:solidFill>
              </a:rPr>
              <a:t>URBANA</a:t>
            </a:r>
            <a:r>
              <a:rPr lang="it-IT" sz="2100" b="1" u="sng" dirty="0">
                <a:solidFill>
                  <a:schemeClr val="bg2">
                    <a:lumMod val="60000"/>
                    <a:lumOff val="40000"/>
                  </a:schemeClr>
                </a:solidFill>
              </a:rPr>
              <a:t>  </a:t>
            </a:r>
            <a:r>
              <a:rPr lang="it-IT" sz="2100" b="1" u="sng" dirty="0">
                <a:solidFill>
                  <a:srgbClr val="FFFF00"/>
                </a:solidFill>
              </a:rPr>
              <a:t>di Tipo  E</a:t>
            </a:r>
            <a:r>
              <a:rPr lang="it-IT" sz="2100" b="1" u="sng" dirty="0">
                <a:solidFill>
                  <a:schemeClr val="bg2">
                    <a:lumMod val="60000"/>
                    <a:lumOff val="40000"/>
                  </a:schemeClr>
                </a:solidFill>
              </a:rPr>
              <a:t>,  che segnaletica devo adottare ?</a:t>
            </a:r>
          </a:p>
        </p:txBody>
      </p:sp>
      <p:sp>
        <p:nvSpPr>
          <p:cNvPr id="3" name="Segnaposto contenuto 2"/>
          <p:cNvSpPr>
            <a:spLocks noGrp="1"/>
          </p:cNvSpPr>
          <p:nvPr>
            <p:ph sz="quarter" idx="13"/>
          </p:nvPr>
        </p:nvSpPr>
        <p:spPr>
          <a:xfrm>
            <a:off x="179512" y="1988840"/>
            <a:ext cx="8786402" cy="864096"/>
          </a:xfrm>
        </p:spPr>
        <p:txBody>
          <a:bodyPr>
            <a:noAutofit/>
          </a:bodyPr>
          <a:lstStyle/>
          <a:p>
            <a:r>
              <a:rPr lang="it-IT" sz="1200" dirty="0"/>
              <a:t>La segnaletica deve essere individuata  tra le Tavole   del CDS </a:t>
            </a:r>
            <a:r>
              <a:rPr lang="it-IT" sz="1200" dirty="0">
                <a:solidFill>
                  <a:srgbClr val="FFFF00"/>
                </a:solidFill>
              </a:rPr>
              <a:t>comprese tra il n° 72 e il n° 87</a:t>
            </a:r>
            <a:r>
              <a:rPr lang="it-IT" sz="1200" dirty="0"/>
              <a:t>. Gli schemi più comuni sono, ad esempio,  il n° 80 e  n° 85. In considerazione al limite di velocità previsto da CDS in 50 Km/h ,  i cartelli di preavviso  vanno posizionati a  distanza di </a:t>
            </a:r>
            <a:r>
              <a:rPr lang="it-IT" sz="1200" b="1" dirty="0">
                <a:solidFill>
                  <a:srgbClr val="FFFF00"/>
                </a:solidFill>
              </a:rPr>
              <a:t>10 metri </a:t>
            </a:r>
            <a:r>
              <a:rPr lang="it-IT" sz="1200" dirty="0">
                <a:solidFill>
                  <a:srgbClr val="FFFF00"/>
                </a:solidFill>
              </a:rPr>
              <a:t>uno dall’altro   </a:t>
            </a:r>
            <a:r>
              <a:rPr lang="it-IT" sz="1200" dirty="0"/>
              <a:t>mentre </a:t>
            </a:r>
            <a:r>
              <a:rPr lang="it-IT" sz="1200" dirty="0" smtClean="0">
                <a:solidFill>
                  <a:srgbClr val="FFFF00"/>
                </a:solidFill>
              </a:rPr>
              <a:t> </a:t>
            </a:r>
            <a:r>
              <a:rPr lang="it-IT" sz="1200" dirty="0">
                <a:solidFill>
                  <a:srgbClr val="FFFF00"/>
                </a:solidFill>
              </a:rPr>
              <a:t>le 2 frecce direzionali a 45° </a:t>
            </a:r>
            <a:r>
              <a:rPr lang="it-IT" sz="1200" dirty="0" smtClean="0">
                <a:solidFill>
                  <a:srgbClr val="FFFF00"/>
                </a:solidFill>
              </a:rPr>
              <a:t> vanno posizionate entro i primi </a:t>
            </a:r>
            <a:r>
              <a:rPr lang="it-IT" sz="1200" b="1" dirty="0">
                <a:solidFill>
                  <a:srgbClr val="FFFF00"/>
                </a:solidFill>
              </a:rPr>
              <a:t>20 metri </a:t>
            </a:r>
            <a:r>
              <a:rPr lang="it-IT" sz="1200" dirty="0"/>
              <a:t>. Il limite di velocità  da installare  </a:t>
            </a:r>
            <a:r>
              <a:rPr lang="it-IT" sz="1200" b="1" dirty="0">
                <a:solidFill>
                  <a:srgbClr val="FFFF00"/>
                </a:solidFill>
              </a:rPr>
              <a:t>è 30 km/h</a:t>
            </a:r>
            <a:r>
              <a:rPr lang="it-IT" sz="1200" dirty="0"/>
              <a:t>, essendo di 20 km inferiore al limite vigente di 50 km/h. Vedi la pagina successiva.</a:t>
            </a:r>
          </a:p>
          <a:p>
            <a:endParaRPr lang="it-IT" sz="1400"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11</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pic>
        <p:nvPicPr>
          <p:cNvPr id="11" name="Immagine 10" descr="https://upload.wikimedia.org/wikipedia/commons/thumb/3/35/APS_03_Eremitani_070329.jpg/220px-APS_03_Eremitani_070329.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099780" y="3573016"/>
            <a:ext cx="2309968" cy="15678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Immagine 11" descr="https://upload.wikimedia.org/wikipedia/commons/thumb/8/87/Gateside_mainstreet.JPG/310px-Gateside_mainstreet.JPG">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5508104" y="3573015"/>
            <a:ext cx="2309968" cy="15678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2" descr="C:\Users\DANIELA.ELETTROLINEE01\Downloads\Nuova cartella\50.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95936" y="3984803"/>
            <a:ext cx="744239" cy="744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608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E7A41E1B-4F70-4964-A407-84C68BE8251C}" type="slidenum">
              <a:rPr lang="it-IT" smtClean="0"/>
              <a:t>12</a:t>
            </a:fld>
            <a:endParaRPr lang="it-IT" dirty="0"/>
          </a:p>
        </p:txBody>
      </p:sp>
      <p:sp>
        <p:nvSpPr>
          <p:cNvPr id="10" name="Rettangolo 9"/>
          <p:cNvSpPr/>
          <p:nvPr/>
        </p:nvSpPr>
        <p:spPr>
          <a:xfrm>
            <a:off x="7106946" y="94554"/>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sp>
        <p:nvSpPr>
          <p:cNvPr id="4" name="Rettangolo 3"/>
          <p:cNvSpPr/>
          <p:nvPr/>
        </p:nvSpPr>
        <p:spPr>
          <a:xfrm>
            <a:off x="395536" y="6093296"/>
            <a:ext cx="7992888" cy="523220"/>
          </a:xfrm>
          <a:prstGeom prst="rect">
            <a:avLst/>
          </a:prstGeom>
        </p:spPr>
        <p:txBody>
          <a:bodyPr wrap="square">
            <a:spAutoFit/>
          </a:bodyPr>
          <a:lstStyle/>
          <a:p>
            <a:r>
              <a:rPr lang="it-IT" sz="1400" dirty="0"/>
              <a:t>Per mantenere il doppio senso di marcia è necessario che le 2 </a:t>
            </a:r>
            <a:r>
              <a:rPr lang="it-IT" sz="1400" dirty="0" smtClean="0"/>
              <a:t>corsie  abbiano  </a:t>
            </a:r>
            <a:r>
              <a:rPr lang="it-IT" sz="1400" dirty="0"/>
              <a:t>una larghezza minima di metri 2,75 ognuna, diversamente  la circolazione deve avvenire a senso unico alternato regolata con o senza moviere.</a:t>
            </a:r>
          </a:p>
        </p:txBody>
      </p:sp>
      <p:sp>
        <p:nvSpPr>
          <p:cNvPr id="7" name="Titolo 6"/>
          <p:cNvSpPr>
            <a:spLocks noGrp="1"/>
          </p:cNvSpPr>
          <p:nvPr>
            <p:ph type="title"/>
          </p:nvPr>
        </p:nvSpPr>
        <p:spPr/>
        <p:txBody>
          <a:bodyPr/>
          <a:lstStyle/>
          <a:p>
            <a:endParaRPr lang="it-IT" dirty="0"/>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3891" y="107583"/>
            <a:ext cx="4370137" cy="5846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3" y="107583"/>
            <a:ext cx="4219330" cy="5846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6805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6764" y="692696"/>
            <a:ext cx="8964488" cy="913795"/>
          </a:xfrm>
        </p:spPr>
        <p:txBody>
          <a:bodyPr/>
          <a:lstStyle/>
          <a:p>
            <a:pPr algn="ctr"/>
            <a:r>
              <a:rPr lang="it-IT" sz="2100" b="1" u="sng" dirty="0">
                <a:solidFill>
                  <a:schemeClr val="bg2">
                    <a:lumMod val="60000"/>
                    <a:lumOff val="40000"/>
                  </a:schemeClr>
                </a:solidFill>
              </a:rPr>
              <a:t>12. Se lavoro e’ da eseguire su una STRADA </a:t>
            </a:r>
            <a:r>
              <a:rPr lang="it-IT" sz="2100" b="1" u="sng" dirty="0">
                <a:solidFill>
                  <a:srgbClr val="FFFF00"/>
                </a:solidFill>
              </a:rPr>
              <a:t>EXTRAURBANA</a:t>
            </a:r>
            <a:r>
              <a:rPr lang="it-IT" sz="2100" b="1" u="sng" dirty="0">
                <a:solidFill>
                  <a:schemeClr val="bg2">
                    <a:lumMod val="60000"/>
                    <a:lumOff val="40000"/>
                  </a:schemeClr>
                </a:solidFill>
              </a:rPr>
              <a:t>   </a:t>
            </a:r>
            <a:r>
              <a:rPr lang="it-IT" sz="2100" b="1" u="sng" dirty="0">
                <a:solidFill>
                  <a:srgbClr val="FFFF00"/>
                </a:solidFill>
              </a:rPr>
              <a:t>di tipo C </a:t>
            </a:r>
            <a:r>
              <a:rPr lang="it-IT" sz="2100" b="1" u="sng" dirty="0">
                <a:solidFill>
                  <a:schemeClr val="bg2">
                    <a:lumMod val="60000"/>
                    <a:lumOff val="40000"/>
                  </a:schemeClr>
                </a:solidFill>
              </a:rPr>
              <a:t>, che segnaletica devo adottare ?</a:t>
            </a:r>
          </a:p>
        </p:txBody>
      </p:sp>
      <p:sp>
        <p:nvSpPr>
          <p:cNvPr id="3" name="Segnaposto contenuto 2"/>
          <p:cNvSpPr>
            <a:spLocks noGrp="1"/>
          </p:cNvSpPr>
          <p:nvPr>
            <p:ph sz="quarter" idx="13"/>
          </p:nvPr>
        </p:nvSpPr>
        <p:spPr>
          <a:xfrm>
            <a:off x="179512" y="1988840"/>
            <a:ext cx="8786402" cy="1152128"/>
          </a:xfrm>
        </p:spPr>
        <p:txBody>
          <a:bodyPr>
            <a:noAutofit/>
          </a:bodyPr>
          <a:lstStyle/>
          <a:p>
            <a:r>
              <a:rPr lang="it-IT" sz="1200" dirty="0"/>
              <a:t>La segnaletica deve essere individuata tra le Tavole </a:t>
            </a:r>
            <a:r>
              <a:rPr lang="it-IT" sz="1200" dirty="0">
                <a:solidFill>
                  <a:srgbClr val="FFFF00"/>
                </a:solidFill>
              </a:rPr>
              <a:t>comprese tra il n° 60 e il n° 71 del CDS</a:t>
            </a:r>
            <a:r>
              <a:rPr lang="it-IT" sz="1200" dirty="0"/>
              <a:t>. Gli schemi più  comuni sono ad esempio il n° 61 e n° 65 e n° 66 ( con semaforo ) . In considerazione al limite di velocità previsto da CDS in 70 oppure 90  Km/h , i cartelli di preavviso </a:t>
            </a:r>
            <a:r>
              <a:rPr lang="it-IT" sz="1200" dirty="0">
                <a:solidFill>
                  <a:srgbClr val="FFFF00"/>
                </a:solidFill>
              </a:rPr>
              <a:t>vanno posizionati  a  </a:t>
            </a:r>
            <a:r>
              <a:rPr lang="it-IT" sz="1200" b="1" dirty="0">
                <a:solidFill>
                  <a:srgbClr val="FFFF00"/>
                </a:solidFill>
              </a:rPr>
              <a:t>45  metri </a:t>
            </a:r>
            <a:r>
              <a:rPr lang="it-IT" sz="1200" dirty="0">
                <a:solidFill>
                  <a:srgbClr val="FFFF00"/>
                </a:solidFill>
              </a:rPr>
              <a:t>uno dall’altro </a:t>
            </a:r>
            <a:r>
              <a:rPr lang="it-IT" sz="1200" dirty="0" smtClean="0"/>
              <a:t>mentre</a:t>
            </a:r>
            <a:r>
              <a:rPr lang="it-IT" sz="1200" dirty="0" smtClean="0">
                <a:solidFill>
                  <a:srgbClr val="FFFF00"/>
                </a:solidFill>
              </a:rPr>
              <a:t> </a:t>
            </a:r>
            <a:r>
              <a:rPr lang="it-IT" sz="1200" dirty="0">
                <a:solidFill>
                  <a:srgbClr val="FFFF00"/>
                </a:solidFill>
              </a:rPr>
              <a:t>le frecce direzionali a 45</a:t>
            </a:r>
            <a:r>
              <a:rPr lang="it-IT" sz="1200" dirty="0" smtClean="0">
                <a:solidFill>
                  <a:srgbClr val="FFFF00"/>
                </a:solidFill>
              </a:rPr>
              <a:t>° vanno posizionate entro i primi 30 metri </a:t>
            </a:r>
            <a:r>
              <a:rPr lang="it-IT" sz="1200" b="1" dirty="0" smtClean="0">
                <a:solidFill>
                  <a:srgbClr val="FFFF00"/>
                </a:solidFill>
              </a:rPr>
              <a:t>   </a:t>
            </a:r>
            <a:r>
              <a:rPr lang="it-IT" sz="1200" dirty="0"/>
              <a:t>. I limiti di velocità devono essere installati decrescendo progressivamente di 20 km/h per volta .. Quindi se il limite vigente è di 70 km/h , devono essere installati il limite dei 50  Km/ h e  il limite dei 30 Km/h in prossimità del cantiere. Vedi la pagina successiva.</a:t>
            </a:r>
            <a:endParaRPr lang="it-IT" sz="1400"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13</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pic>
        <p:nvPicPr>
          <p:cNvPr id="8" name="Immagine 7" descr="https://upload.wikimedia.org/wikipedia/commons/thumb/e/e0/Italian_city_limit.JPG/220px-Italian_city_limit.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547664" y="3526067"/>
            <a:ext cx="2232248" cy="15526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4" descr="https://encrypted-tbn0.gstatic.com/images?q=tbn:ANd9GcTjEtR7zByX1GgeWwO504ojLdZPyXPCuhhiQN_nDI7jRaKkbNs3PhOBw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4074560"/>
            <a:ext cx="692740" cy="692740"/>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1727684" y="3933056"/>
            <a:ext cx="9397044" cy="369332"/>
          </a:xfrm>
          <a:prstGeom prst="rect">
            <a:avLst/>
          </a:prstGeom>
        </p:spPr>
        <p:txBody>
          <a:bodyPr wrap="square">
            <a:spAutoFit/>
          </a:bodyPr>
          <a:lstStyle/>
          <a:p>
            <a:r>
              <a:rPr lang="it-IT" dirty="0">
                <a:solidFill>
                  <a:srgbClr val="FF0000"/>
                </a:solidFill>
              </a:rPr>
              <a:t>"</a:t>
            </a:r>
          </a:p>
        </p:txBody>
      </p:sp>
      <p:sp>
        <p:nvSpPr>
          <p:cNvPr id="5" name="Rettangolo 4"/>
          <p:cNvSpPr/>
          <p:nvPr/>
        </p:nvSpPr>
        <p:spPr>
          <a:xfrm>
            <a:off x="1163649" y="5182621"/>
            <a:ext cx="3044167" cy="276999"/>
          </a:xfrm>
          <a:prstGeom prst="rect">
            <a:avLst/>
          </a:prstGeom>
        </p:spPr>
        <p:txBody>
          <a:bodyPr wrap="none">
            <a:spAutoFit/>
          </a:bodyPr>
          <a:lstStyle/>
          <a:p>
            <a:pPr lvl="0"/>
            <a:r>
              <a:rPr lang="it-IT" sz="1200" b="1" dirty="0">
                <a:solidFill>
                  <a:srgbClr val="FFFF00"/>
                </a:solidFill>
              </a:rPr>
              <a:t>EXTRAURBANA SECONDARIA – Tipo C</a:t>
            </a:r>
            <a:endParaRPr lang="it-IT" sz="1200" dirty="0">
              <a:solidFill>
                <a:srgbClr val="FFFF00"/>
              </a:solidFill>
            </a:endParaRPr>
          </a:p>
        </p:txBody>
      </p:sp>
    </p:spTree>
    <p:extLst>
      <p:ext uri="{BB962C8B-B14F-4D97-AF65-F5344CB8AC3E}">
        <p14:creationId xmlns:p14="http://schemas.microsoft.com/office/powerpoint/2010/main" val="374054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E7A41E1B-4F70-4964-A407-84C68BE8251C}" type="slidenum">
              <a:rPr lang="it-IT" smtClean="0"/>
              <a:t>14</a:t>
            </a:fld>
            <a:endParaRPr lang="it-IT" dirty="0"/>
          </a:p>
        </p:txBody>
      </p:sp>
      <p:sp>
        <p:nvSpPr>
          <p:cNvPr id="9" name="Segnaposto piè di pagina 8"/>
          <p:cNvSpPr>
            <a:spLocks noGrp="1"/>
          </p:cNvSpPr>
          <p:nvPr>
            <p:ph type="ftr" sz="quarter" idx="11"/>
          </p:nvPr>
        </p:nvSpPr>
        <p:spPr>
          <a:xfrm>
            <a:off x="-900608" y="5423648"/>
            <a:ext cx="535530" cy="365125"/>
          </a:xfrm>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sp>
        <p:nvSpPr>
          <p:cNvPr id="5" name="Rettangolo 4"/>
          <p:cNvSpPr/>
          <p:nvPr/>
        </p:nvSpPr>
        <p:spPr>
          <a:xfrm>
            <a:off x="92384" y="6021288"/>
            <a:ext cx="8944112" cy="738664"/>
          </a:xfrm>
          <a:prstGeom prst="rect">
            <a:avLst/>
          </a:prstGeom>
        </p:spPr>
        <p:txBody>
          <a:bodyPr wrap="square">
            <a:spAutoFit/>
          </a:bodyPr>
          <a:lstStyle/>
          <a:p>
            <a:endParaRPr lang="it-IT" sz="1400" dirty="0">
              <a:solidFill>
                <a:srgbClr val="FF0000"/>
              </a:solidFill>
            </a:endParaRPr>
          </a:p>
          <a:p>
            <a:r>
              <a:rPr lang="it-IT" sz="1400" dirty="0"/>
              <a:t>Per mantenere il doppio senso di marcia è necessario che le 2 </a:t>
            </a:r>
            <a:r>
              <a:rPr lang="it-IT" sz="1400" dirty="0" smtClean="0"/>
              <a:t>corsie abbiano  </a:t>
            </a:r>
            <a:r>
              <a:rPr lang="it-IT" sz="1400" dirty="0"/>
              <a:t>una larghezza minima di metri 2,75 ognuna, diversamente  la circolazione deve avvenire a senso unico alternato regolata con o senza moviere </a:t>
            </a:r>
            <a:endParaRPr lang="it-IT" dirty="0"/>
          </a:p>
        </p:txBody>
      </p:sp>
      <p:sp>
        <p:nvSpPr>
          <p:cNvPr id="12" name="Titolo 11"/>
          <p:cNvSpPr>
            <a:spLocks noGrp="1"/>
          </p:cNvSpPr>
          <p:nvPr>
            <p:ph type="title"/>
          </p:nvPr>
        </p:nvSpPr>
        <p:spPr/>
        <p:txBody>
          <a:bodyPr/>
          <a:lstStyle/>
          <a:p>
            <a:endParaRPr lang="it-IT"/>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76" y="228089"/>
            <a:ext cx="4270513" cy="6009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420" y="228089"/>
            <a:ext cx="4521907" cy="6032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8458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89699"/>
            <a:ext cx="8496944" cy="635045"/>
          </a:xfrm>
        </p:spPr>
        <p:txBody>
          <a:bodyPr/>
          <a:lstStyle/>
          <a:p>
            <a:pPr algn="ctr"/>
            <a:r>
              <a:rPr lang="it-IT" sz="2100" b="1" u="sng" dirty="0">
                <a:solidFill>
                  <a:srgbClr val="FFFF00"/>
                </a:solidFill>
              </a:rPr>
              <a:t>FAQ</a:t>
            </a:r>
            <a:r>
              <a:rPr lang="it-IT" sz="2100" b="1" u="sng" dirty="0">
                <a:solidFill>
                  <a:schemeClr val="bg2">
                    <a:lumMod val="60000"/>
                    <a:lumOff val="40000"/>
                  </a:schemeClr>
                </a:solidFill>
              </a:rPr>
              <a:t>- </a:t>
            </a:r>
            <a:r>
              <a:rPr lang="it-IT" sz="2100" b="1" u="sng" dirty="0" err="1">
                <a:solidFill>
                  <a:schemeClr val="bg2">
                    <a:lumMod val="60000"/>
                    <a:lumOff val="40000"/>
                  </a:schemeClr>
                </a:solidFill>
              </a:rPr>
              <a:t>Frequent</a:t>
            </a:r>
            <a:r>
              <a:rPr lang="it-IT" sz="2100" b="1" u="sng" dirty="0">
                <a:solidFill>
                  <a:schemeClr val="bg2">
                    <a:lumMod val="60000"/>
                    <a:lumOff val="40000"/>
                  </a:schemeClr>
                </a:solidFill>
              </a:rPr>
              <a:t> </a:t>
            </a:r>
            <a:r>
              <a:rPr lang="it-IT" sz="2100" b="1" u="sng" dirty="0" err="1">
                <a:solidFill>
                  <a:schemeClr val="bg2">
                    <a:lumMod val="60000"/>
                    <a:lumOff val="40000"/>
                  </a:schemeClr>
                </a:solidFill>
              </a:rPr>
              <a:t>asked</a:t>
            </a:r>
            <a:r>
              <a:rPr lang="it-IT" sz="2100" b="1" u="sng" dirty="0">
                <a:solidFill>
                  <a:schemeClr val="bg2">
                    <a:lumMod val="60000"/>
                    <a:lumOff val="40000"/>
                  </a:schemeClr>
                </a:solidFill>
              </a:rPr>
              <a:t> </a:t>
            </a:r>
            <a:r>
              <a:rPr lang="it-IT" sz="2100" b="1" u="sng" dirty="0" err="1">
                <a:solidFill>
                  <a:schemeClr val="bg2">
                    <a:lumMod val="60000"/>
                    <a:lumOff val="40000"/>
                  </a:schemeClr>
                </a:solidFill>
              </a:rPr>
              <a:t>question</a:t>
            </a:r>
            <a:r>
              <a:rPr lang="it-IT" sz="2100" b="1" u="sng" dirty="0">
                <a:solidFill>
                  <a:schemeClr val="bg2">
                    <a:lumMod val="60000"/>
                    <a:lumOff val="40000"/>
                  </a:schemeClr>
                </a:solidFill>
              </a:rPr>
              <a:t> - ……….. Ossia : le domande </a:t>
            </a:r>
            <a:r>
              <a:rPr lang="it-IT" sz="2100" b="1" u="sng" dirty="0" err="1">
                <a:solidFill>
                  <a:schemeClr val="bg2">
                    <a:lumMod val="60000"/>
                    <a:lumOff val="40000"/>
                  </a:schemeClr>
                </a:solidFill>
              </a:rPr>
              <a:t>piu</a:t>
            </a:r>
            <a:r>
              <a:rPr lang="it-IT" sz="2100" b="1" u="sng" dirty="0">
                <a:solidFill>
                  <a:schemeClr val="bg2">
                    <a:lumMod val="60000"/>
                    <a:lumOff val="40000"/>
                  </a:schemeClr>
                </a:solidFill>
              </a:rPr>
              <a:t> frequenti</a:t>
            </a:r>
          </a:p>
        </p:txBody>
      </p:sp>
      <p:sp>
        <p:nvSpPr>
          <p:cNvPr id="6" name="Segnaposto numero diapositiva 5"/>
          <p:cNvSpPr>
            <a:spLocks noGrp="1"/>
          </p:cNvSpPr>
          <p:nvPr>
            <p:ph type="sldNum" sz="quarter" idx="12"/>
          </p:nvPr>
        </p:nvSpPr>
        <p:spPr/>
        <p:txBody>
          <a:bodyPr/>
          <a:lstStyle/>
          <a:p>
            <a:fld id="{E7A41E1B-4F70-4964-A407-84C68BE8251C}" type="slidenum">
              <a:rPr lang="it-IT" smtClean="0"/>
              <a:t>15</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graphicFrame>
        <p:nvGraphicFramePr>
          <p:cNvPr id="5" name="Segnaposto contenuto 4"/>
          <p:cNvGraphicFramePr>
            <a:graphicFrameLocks noGrp="1"/>
          </p:cNvGraphicFramePr>
          <p:nvPr>
            <p:ph sz="quarter" idx="13"/>
            <p:extLst>
              <p:ext uri="{D42A27DB-BD31-4B8C-83A1-F6EECF244321}">
                <p14:modId xmlns:p14="http://schemas.microsoft.com/office/powerpoint/2010/main" val="4062457044"/>
              </p:ext>
            </p:extLst>
          </p:nvPr>
        </p:nvGraphicFramePr>
        <p:xfrm>
          <a:off x="323528" y="1124744"/>
          <a:ext cx="8480149" cy="4032447"/>
        </p:xfrm>
        <a:graphic>
          <a:graphicData uri="http://schemas.openxmlformats.org/drawingml/2006/table">
            <a:tbl>
              <a:tblPr>
                <a:tableStyleId>{5C22544A-7EE6-4342-B048-85BDC9FD1C3A}</a:tableStyleId>
              </a:tblPr>
              <a:tblGrid>
                <a:gridCol w="302862">
                  <a:extLst>
                    <a:ext uri="{9D8B030D-6E8A-4147-A177-3AD203B41FA5}">
                      <a16:colId xmlns:a16="http://schemas.microsoft.com/office/drawing/2014/main" xmlns="" val="20000"/>
                    </a:ext>
                  </a:extLst>
                </a:gridCol>
                <a:gridCol w="2172092">
                  <a:extLst>
                    <a:ext uri="{9D8B030D-6E8A-4147-A177-3AD203B41FA5}">
                      <a16:colId xmlns:a16="http://schemas.microsoft.com/office/drawing/2014/main" xmlns="" val="20001"/>
                    </a:ext>
                  </a:extLst>
                </a:gridCol>
                <a:gridCol w="6005195">
                  <a:extLst>
                    <a:ext uri="{9D8B030D-6E8A-4147-A177-3AD203B41FA5}">
                      <a16:colId xmlns:a16="http://schemas.microsoft.com/office/drawing/2014/main" xmlns="" val="20002"/>
                    </a:ext>
                  </a:extLst>
                </a:gridCol>
              </a:tblGrid>
              <a:tr h="715641">
                <a:tc>
                  <a:txBody>
                    <a:bodyPr/>
                    <a:lstStyle/>
                    <a:p>
                      <a:pPr algn="ctr" fontAlgn="ctr"/>
                      <a:r>
                        <a:rPr lang="it-IT" sz="900" u="none" strike="noStrike" dirty="0">
                          <a:effectLst/>
                        </a:rPr>
                        <a:t>A</a:t>
                      </a:r>
                      <a:endParaRPr lang="it-IT" sz="900" b="0" i="0" u="none" strike="noStrike" dirty="0">
                        <a:solidFill>
                          <a:srgbClr val="000000"/>
                        </a:solidFill>
                        <a:effectLst/>
                        <a:latin typeface="Arial"/>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Quando  e come devo impiegare le lampade luminose </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Quando rimangono ostacoli in carreggiata durante gli orari notturni. È necessario vengano segnalati con una lampada rossa </a:t>
                      </a:r>
                      <a:r>
                        <a:rPr lang="it-IT" sz="900" u="none" strike="noStrike">
                          <a:effectLst/>
                          <a:latin typeface="Times New Roman" panose="02020603050405020304" pitchFamily="18" charset="0"/>
                          <a:cs typeface="Times New Roman" panose="02020603050405020304" pitchFamily="18" charset="0"/>
                        </a:rPr>
                        <a:t>fissa  all'inizio </a:t>
                      </a:r>
                      <a:r>
                        <a:rPr lang="it-IT" sz="900" u="none" strike="noStrike" dirty="0">
                          <a:effectLst/>
                          <a:latin typeface="Times New Roman" panose="02020603050405020304" pitchFamily="18" charset="0"/>
                          <a:cs typeface="Times New Roman" panose="02020603050405020304" pitchFamily="18" charset="0"/>
                        </a:rPr>
                        <a:t>del cantiere e con lampada gialla lampeggiante  sugli ostacoli in carreggiata. Sulle Tavole del CDS la posizione delle lampade è evidenziata con un pallino giallo oppure un pallino rosso. </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715641">
                <a:tc>
                  <a:txBody>
                    <a:bodyPr/>
                    <a:lstStyle/>
                    <a:p>
                      <a:pPr algn="ctr" fontAlgn="ctr"/>
                      <a:r>
                        <a:rPr lang="it-IT" sz="900" u="none" strike="noStrike">
                          <a:effectLst/>
                        </a:rPr>
                        <a:t>B</a:t>
                      </a:r>
                      <a:endParaRPr lang="it-IT" sz="900" b="0" i="0" u="none" strike="noStrike">
                        <a:solidFill>
                          <a:srgbClr val="000000"/>
                        </a:solidFill>
                        <a:effectLst/>
                        <a:latin typeface="Arial"/>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I segnali di preavviso vanno posizionati in carreggiata ? </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NO! I segnali di preavviso ( Lavori in corso, strettoia, limiti velocità, </a:t>
                      </a:r>
                      <a:r>
                        <a:rPr lang="it-IT" sz="900" u="none" strike="noStrike" dirty="0" err="1">
                          <a:effectLst/>
                          <a:latin typeface="Times New Roman" panose="02020603050405020304" pitchFamily="18" charset="0"/>
                          <a:cs typeface="Times New Roman" panose="02020603050405020304" pitchFamily="18" charset="0"/>
                        </a:rPr>
                        <a:t>s.u.a</a:t>
                      </a:r>
                      <a:r>
                        <a:rPr lang="it-IT" sz="900" u="none" strike="noStrike" dirty="0">
                          <a:effectLst/>
                          <a:latin typeface="Times New Roman" panose="02020603050405020304" pitchFamily="18" charset="0"/>
                          <a:cs typeface="Times New Roman" panose="02020603050405020304" pitchFamily="18" charset="0"/>
                        </a:rPr>
                        <a:t>.) vanno sempre posizionati sul marciapiede o in banchina  ma sempre fuori dalla carreggiata , usando il buon senso. Se un marciapiede è stretto e il cartello obbligherebbe il pedone a  invadere la carreggiata , il buon senso ci impone di mettere i cartelli in carreggiata, come pure se oltre il marciapiede insiste una fila di veicoli parcheggiati che non consente</a:t>
                      </a:r>
                      <a:r>
                        <a:rPr lang="it-IT" sz="900" u="none" strike="noStrike" baseline="0" dirty="0">
                          <a:effectLst/>
                          <a:latin typeface="Times New Roman" panose="02020603050405020304" pitchFamily="18" charset="0"/>
                          <a:cs typeface="Times New Roman" panose="02020603050405020304" pitchFamily="18" charset="0"/>
                        </a:rPr>
                        <a:t> </a:t>
                      </a:r>
                      <a:r>
                        <a:rPr lang="it-IT" sz="900" u="none" strike="noStrike" dirty="0">
                          <a:effectLst/>
                          <a:latin typeface="Times New Roman" panose="02020603050405020304" pitchFamily="18" charset="0"/>
                          <a:cs typeface="Times New Roman" panose="02020603050405020304" pitchFamily="18" charset="0"/>
                        </a:rPr>
                        <a:t> la visuale dei cartelli.</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450587">
                <a:tc>
                  <a:txBody>
                    <a:bodyPr/>
                    <a:lstStyle/>
                    <a:p>
                      <a:pPr algn="ctr" fontAlgn="ctr"/>
                      <a:r>
                        <a:rPr lang="it-IT" sz="900" u="none" strike="noStrike">
                          <a:effectLst/>
                        </a:rPr>
                        <a:t>C</a:t>
                      </a:r>
                      <a:endParaRPr lang="it-IT" sz="900" b="0" i="0" u="none" strike="noStrike">
                        <a:solidFill>
                          <a:srgbClr val="000000"/>
                        </a:solidFill>
                        <a:effectLst/>
                        <a:latin typeface="Arial"/>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Perché talvolta si vedono cantieri delimitati da righe  gialle?</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Perché il cantiere rimane fisso nella medesima posizione per </a:t>
                      </a:r>
                      <a:r>
                        <a:rPr lang="it-IT" sz="900" u="none" strike="noStrike" dirty="0" err="1">
                          <a:effectLst/>
                          <a:latin typeface="Times New Roman" panose="02020603050405020304" pitchFamily="18" charset="0"/>
                          <a:cs typeface="Times New Roman" panose="02020603050405020304" pitchFamily="18" charset="0"/>
                        </a:rPr>
                        <a:t>piu</a:t>
                      </a:r>
                      <a:r>
                        <a:rPr lang="it-IT" sz="900" u="none" strike="noStrike" dirty="0">
                          <a:effectLst/>
                          <a:latin typeface="Times New Roman" panose="02020603050405020304" pitchFamily="18" charset="0"/>
                          <a:cs typeface="Times New Roman" panose="02020603050405020304" pitchFamily="18" charset="0"/>
                        </a:rPr>
                        <a:t> di 7 giorni consecutivi. I nostri cantiere , nella maggior parte dei casi , si spostano avanzando giornalmente di un fronte indicativo di 30 metri</a:t>
                      </a:r>
                      <a:r>
                        <a:rPr lang="it-IT" sz="900" u="none" strike="noStrike" baseline="0" dirty="0">
                          <a:effectLst/>
                          <a:latin typeface="Times New Roman" panose="02020603050405020304" pitchFamily="18" charset="0"/>
                          <a:cs typeface="Times New Roman" panose="02020603050405020304" pitchFamily="18" charset="0"/>
                        </a:rPr>
                        <a:t> e quindi non sono necessarie le strisce gialle.</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450587">
                <a:tc>
                  <a:txBody>
                    <a:bodyPr/>
                    <a:lstStyle/>
                    <a:p>
                      <a:pPr algn="ctr" fontAlgn="ctr"/>
                      <a:r>
                        <a:rPr lang="it-IT" sz="900" b="0" i="0" u="none" strike="noStrike" dirty="0">
                          <a:solidFill>
                            <a:srgbClr val="000000"/>
                          </a:solidFill>
                          <a:effectLst/>
                          <a:latin typeface="Arial"/>
                        </a:rPr>
                        <a:t>D</a:t>
                      </a: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Quando si usano i coni segnaletici e quando si usano i delineatori flessibili </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Per cantieri che rimangono nella medesima posizione per meno di 2 gg è  previsto l'impiego di coni segnaletici, oltre è necessario usare i delineatori </a:t>
                      </a:r>
                      <a:r>
                        <a:rPr lang="it-IT" sz="900" u="none" strike="noStrike" dirty="0" err="1">
                          <a:effectLst/>
                          <a:latin typeface="Times New Roman" panose="02020603050405020304" pitchFamily="18" charset="0"/>
                          <a:cs typeface="Times New Roman" panose="02020603050405020304" pitchFamily="18" charset="0"/>
                        </a:rPr>
                        <a:t>flex</a:t>
                      </a:r>
                      <a:r>
                        <a:rPr lang="it-IT" sz="900" u="none" strike="noStrike" dirty="0">
                          <a:effectLst/>
                          <a:latin typeface="Times New Roman" panose="02020603050405020304" pitchFamily="18" charset="0"/>
                          <a:cs typeface="Times New Roman" panose="02020603050405020304" pitchFamily="18" charset="0"/>
                        </a:rPr>
                        <a:t>. Sui ns cantieri è previsto l'impiego </a:t>
                      </a:r>
                      <a:r>
                        <a:rPr lang="it-IT" sz="900" u="none" strike="noStrike" dirty="0" err="1">
                          <a:effectLst/>
                          <a:latin typeface="Times New Roman" panose="02020603050405020304" pitchFamily="18" charset="0"/>
                          <a:cs typeface="Times New Roman" panose="02020603050405020304" pitchFamily="18" charset="0"/>
                        </a:rPr>
                        <a:t>pressochè</a:t>
                      </a:r>
                      <a:r>
                        <a:rPr lang="it-IT" sz="900" u="none" strike="noStrike" dirty="0">
                          <a:effectLst/>
                          <a:latin typeface="Times New Roman" panose="02020603050405020304" pitchFamily="18" charset="0"/>
                          <a:cs typeface="Times New Roman" panose="02020603050405020304" pitchFamily="18" charset="0"/>
                        </a:rPr>
                        <a:t> sistematico di  coni segnaletici</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662629">
                <a:tc>
                  <a:txBody>
                    <a:bodyPr/>
                    <a:lstStyle/>
                    <a:p>
                      <a:pPr algn="ctr" fontAlgn="ctr"/>
                      <a:r>
                        <a:rPr lang="it-IT" sz="900" b="0" i="0" u="none" strike="noStrike" dirty="0">
                          <a:solidFill>
                            <a:srgbClr val="000000"/>
                          </a:solidFill>
                          <a:effectLst/>
                          <a:latin typeface="Arial"/>
                        </a:rPr>
                        <a:t>E</a:t>
                      </a: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Che differenza c'è tra SEGNALAZIONE  e DELIMITAZIONE del cantiere ? </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La  SEGNALAZIONE deve essere effettuata ai sensi del Codice della strada secondo le regole  descritte in precedenza e con l'apposita segnaletica, mentre la DELIMITAZIONE deve essere  effettuata  per impedire l'accesso in cantiere a terzi estranei e solitamente viene effettuata con barriere zincate invalicabili ( punto 6.2 DM 10.07.2002 ) </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450587">
                <a:tc>
                  <a:txBody>
                    <a:bodyPr/>
                    <a:lstStyle/>
                    <a:p>
                      <a:pPr algn="ctr" fontAlgn="ctr"/>
                      <a:r>
                        <a:rPr lang="it-IT" sz="900" b="0" i="0" u="none" strike="noStrike" dirty="0">
                          <a:solidFill>
                            <a:srgbClr val="000000"/>
                          </a:solidFill>
                          <a:effectLst/>
                          <a:latin typeface="Arial"/>
                        </a:rPr>
                        <a:t>F</a:t>
                      </a: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Se DELIMITO un cantiere posso evitare di SEGNALARLO ?</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NO! La segnaletica stradale va in ogni caso posizionata anche se il cantiere è interamente delimitato con le barriere. Buona norma ad esempio è quella di posizionare i coni segnaletici sopra i piedini in gomma delle barriere . Inserire foto cantiere Sirmione Boldrini </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586775">
                <a:tc>
                  <a:txBody>
                    <a:bodyPr/>
                    <a:lstStyle/>
                    <a:p>
                      <a:pPr algn="ctr" fontAlgn="ctr"/>
                      <a:r>
                        <a:rPr lang="it-IT" sz="900" b="0" i="0" u="none" strike="noStrike" dirty="0">
                          <a:solidFill>
                            <a:srgbClr val="000000"/>
                          </a:solidFill>
                          <a:effectLst/>
                          <a:latin typeface="Arial"/>
                        </a:rPr>
                        <a:t>G</a:t>
                      </a: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b="1" u="none" strike="noStrike" dirty="0">
                          <a:effectLst/>
                          <a:latin typeface="Times New Roman" panose="02020603050405020304" pitchFamily="18" charset="0"/>
                          <a:cs typeface="Times New Roman" panose="02020603050405020304" pitchFamily="18" charset="0"/>
                        </a:rPr>
                        <a:t>Se DELIMITO interamente un cantiere inibendo l'accesso a chiunque, posso lasciar scavi aperti e non segnalati  ( tanto non ci entra nessuno ) ? </a:t>
                      </a:r>
                      <a:endParaRPr lang="it-IT" sz="9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ctr"/>
                      <a:r>
                        <a:rPr lang="it-IT" sz="900" u="none" strike="noStrike" dirty="0">
                          <a:effectLst/>
                          <a:latin typeface="Times New Roman" panose="02020603050405020304" pitchFamily="18" charset="0"/>
                          <a:cs typeface="Times New Roman" panose="02020603050405020304" pitchFamily="18" charset="0"/>
                        </a:rPr>
                        <a:t>NO! Anche se il cantiere è completamente recintato  eventuali scavi aperti devono essere  opportunamente </a:t>
                      </a:r>
                    </a:p>
                    <a:p>
                      <a:pPr algn="just" fontAlgn="ctr"/>
                      <a:r>
                        <a:rPr lang="it-IT" sz="900" u="none" strike="noStrike" dirty="0">
                          <a:effectLst/>
                          <a:latin typeface="Times New Roman" panose="02020603050405020304" pitchFamily="18" charset="0"/>
                          <a:cs typeface="Times New Roman" panose="02020603050405020304" pitchFamily="18" charset="0"/>
                        </a:rPr>
                        <a:t>segnalati.</a:t>
                      </a:r>
                      <a:endParaRPr lang="it-IT" sz="9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4422" marR="4422" marT="4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87102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0754" y="610725"/>
            <a:ext cx="7922840" cy="537942"/>
          </a:xfrm>
        </p:spPr>
        <p:txBody>
          <a:bodyPr/>
          <a:lstStyle/>
          <a:p>
            <a:pPr algn="ctr"/>
            <a:r>
              <a:rPr lang="it-IT" sz="2100" b="1" u="sng" dirty="0">
                <a:solidFill>
                  <a:schemeClr val="bg2">
                    <a:lumMod val="60000"/>
                    <a:lumOff val="40000"/>
                  </a:schemeClr>
                </a:solidFill>
                <a:effectLst>
                  <a:outerShdw blurRad="38100" dist="38100" dir="2700000" algn="tl">
                    <a:srgbClr val="000000">
                      <a:alpha val="43137"/>
                    </a:srgbClr>
                  </a:outerShdw>
                </a:effectLst>
              </a:rPr>
              <a:t>Che cos'è una strada  ? </a:t>
            </a:r>
          </a:p>
        </p:txBody>
      </p:sp>
      <p:sp>
        <p:nvSpPr>
          <p:cNvPr id="3" name="Segnaposto contenuto 2"/>
          <p:cNvSpPr>
            <a:spLocks noGrp="1"/>
          </p:cNvSpPr>
          <p:nvPr>
            <p:ph sz="quarter" idx="13"/>
          </p:nvPr>
        </p:nvSpPr>
        <p:spPr>
          <a:xfrm>
            <a:off x="619600" y="1196752"/>
            <a:ext cx="8210872" cy="720081"/>
          </a:xfrm>
        </p:spPr>
        <p:txBody>
          <a:bodyPr>
            <a:normAutofit/>
          </a:bodyPr>
          <a:lstStyle/>
          <a:p>
            <a:r>
              <a:rPr lang="it-IT" sz="1400" dirty="0"/>
              <a:t>E' un infrastruttura destinata alla circolazione dei pedoni., dei veicoli e degli animali.</a:t>
            </a:r>
          </a:p>
          <a:p>
            <a:r>
              <a:rPr lang="it-IT" sz="1400" dirty="0"/>
              <a:t>La strada è composta dalla carreggiata, dalla  banchina, dal  marciapiede </a:t>
            </a:r>
          </a:p>
        </p:txBody>
      </p:sp>
      <p:sp>
        <p:nvSpPr>
          <p:cNvPr id="6" name="Segnaposto numero diapositiva 5"/>
          <p:cNvSpPr>
            <a:spLocks noGrp="1"/>
          </p:cNvSpPr>
          <p:nvPr>
            <p:ph type="sldNum" sz="quarter" idx="12"/>
          </p:nvPr>
        </p:nvSpPr>
        <p:spPr/>
        <p:txBody>
          <a:bodyPr/>
          <a:lstStyle/>
          <a:p>
            <a:fld id="{E7A41E1B-4F70-4964-A407-84C68BE8251C}" type="slidenum">
              <a:rPr lang="it-IT" smtClean="0"/>
              <a:t>2</a:t>
            </a:fld>
            <a:endParaRPr lang="it-IT"/>
          </a:p>
        </p:txBody>
      </p:sp>
      <p:sp>
        <p:nvSpPr>
          <p:cNvPr id="8" name="Segnaposto piè di pagina 7"/>
          <p:cNvSpPr>
            <a:spLocks noGrp="1"/>
          </p:cNvSpPr>
          <p:nvPr>
            <p:ph type="ftr" sz="quarter" idx="11"/>
          </p:nvPr>
        </p:nvSpPr>
        <p:spPr/>
        <p:txBody>
          <a:bodyPr/>
          <a:lstStyle/>
          <a:p>
            <a:endParaRPr lang="it-IT" dirty="0"/>
          </a:p>
        </p:txBody>
      </p:sp>
      <p:sp>
        <p:nvSpPr>
          <p:cNvPr id="9" name="Rettangolo 8"/>
          <p:cNvSpPr/>
          <p:nvPr/>
        </p:nvSpPr>
        <p:spPr>
          <a:xfrm>
            <a:off x="7047612" y="228089"/>
            <a:ext cx="1782860" cy="261610"/>
          </a:xfrm>
          <a:prstGeom prst="rect">
            <a:avLst/>
          </a:prstGeom>
        </p:spPr>
        <p:txBody>
          <a:bodyPr wrap="none">
            <a:spAutoFit/>
          </a:bodyPr>
          <a:lstStyle/>
          <a:p>
            <a:r>
              <a:rPr lang="it-IT" sz="1100" dirty="0"/>
              <a:t>Azione M116 – Giugno 2017</a:t>
            </a:r>
          </a:p>
        </p:txBody>
      </p:sp>
      <p:sp>
        <p:nvSpPr>
          <p:cNvPr id="10" name="Titolo 1"/>
          <p:cNvSpPr txBox="1">
            <a:spLocks/>
          </p:cNvSpPr>
          <p:nvPr/>
        </p:nvSpPr>
        <p:spPr>
          <a:xfrm>
            <a:off x="835968" y="1974606"/>
            <a:ext cx="7922840" cy="537942"/>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100" b="1" u="sng" dirty="0">
                <a:solidFill>
                  <a:schemeClr val="bg2">
                    <a:lumMod val="60000"/>
                    <a:lumOff val="40000"/>
                  </a:schemeClr>
                </a:solidFill>
                <a:effectLst>
                  <a:outerShdw blurRad="38100" dist="38100" dir="2700000" algn="tl">
                    <a:srgbClr val="000000">
                      <a:alpha val="43137"/>
                    </a:srgbClr>
                  </a:outerShdw>
                </a:effectLst>
              </a:rPr>
              <a:t>Che cos'è la  carreggiata ? </a:t>
            </a:r>
          </a:p>
        </p:txBody>
      </p:sp>
      <p:sp>
        <p:nvSpPr>
          <p:cNvPr id="11" name="Rettangolo 10"/>
          <p:cNvSpPr/>
          <p:nvPr/>
        </p:nvSpPr>
        <p:spPr>
          <a:xfrm>
            <a:off x="670754" y="2636912"/>
            <a:ext cx="7848872" cy="523220"/>
          </a:xfrm>
          <a:prstGeom prst="rect">
            <a:avLst/>
          </a:prstGeom>
        </p:spPr>
        <p:txBody>
          <a:bodyPr wrap="square">
            <a:spAutoFit/>
          </a:bodyPr>
          <a:lstStyle/>
          <a:p>
            <a:pPr marL="285750" indent="-285750">
              <a:buFont typeface="Arial" panose="020B0604020202020204" pitchFamily="34" charset="0"/>
              <a:buChar char="•"/>
            </a:pPr>
            <a:r>
              <a:rPr lang="it-IT" sz="1400" dirty="0"/>
              <a:t>è la parte della strada destinata allo scorrimento dei veicoli; è composta da una o più corsie di marcia e, in genere, è pavimentata e delimitata da strisce di margine.</a:t>
            </a:r>
          </a:p>
        </p:txBody>
      </p:sp>
      <p:pic>
        <p:nvPicPr>
          <p:cNvPr id="12" name="Immagin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3534730"/>
            <a:ext cx="2242248" cy="20725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Titolo 1"/>
          <p:cNvSpPr txBox="1">
            <a:spLocks/>
          </p:cNvSpPr>
          <p:nvPr/>
        </p:nvSpPr>
        <p:spPr>
          <a:xfrm>
            <a:off x="586937" y="3284984"/>
            <a:ext cx="7924800" cy="499492"/>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100" b="1" u="sng" dirty="0">
                <a:solidFill>
                  <a:schemeClr val="bg2">
                    <a:lumMod val="60000"/>
                    <a:lumOff val="40000"/>
                  </a:schemeClr>
                </a:solidFill>
                <a:effectLst>
                  <a:outerShdw blurRad="38100" dist="38100" dir="2700000" algn="tl">
                    <a:srgbClr val="000000">
                      <a:alpha val="43137"/>
                    </a:srgbClr>
                  </a:outerShdw>
                </a:effectLst>
              </a:rPr>
              <a:t>che cos'è la corsia ? </a:t>
            </a:r>
          </a:p>
        </p:txBody>
      </p:sp>
      <p:sp>
        <p:nvSpPr>
          <p:cNvPr id="14" name="Rettangolo 13"/>
          <p:cNvSpPr/>
          <p:nvPr/>
        </p:nvSpPr>
        <p:spPr>
          <a:xfrm>
            <a:off x="662861" y="3933056"/>
            <a:ext cx="6061486" cy="1600438"/>
          </a:xfrm>
          <a:prstGeom prst="rect">
            <a:avLst/>
          </a:prstGeom>
        </p:spPr>
        <p:txBody>
          <a:bodyPr wrap="square">
            <a:spAutoFit/>
          </a:bodyPr>
          <a:lstStyle/>
          <a:p>
            <a:pPr marL="285750" indent="-285750">
              <a:buFont typeface="Arial" panose="020B0604020202020204" pitchFamily="34" charset="0"/>
              <a:buChar char="•"/>
            </a:pPr>
            <a:r>
              <a:rPr lang="it-IT" sz="1400" dirty="0"/>
              <a:t>La corsia di marcia è una parte della carreggiata o della strada (e in particolare delle superstrade e delle autostrade) dimensionata in modo tale da consentire lo scorrimento di </a:t>
            </a:r>
            <a:r>
              <a:rPr lang="it-IT" sz="1400" dirty="0">
                <a:solidFill>
                  <a:srgbClr val="FFFF00"/>
                </a:solidFill>
              </a:rPr>
              <a:t>una sola  fila di veicoli in viaggio</a:t>
            </a:r>
            <a:r>
              <a:rPr lang="it-IT" sz="1400" dirty="0"/>
              <a:t>. L'art. 3 del codice della strada la definisce: corsia facente parte della carreggiata, normalmente delimitata da segnaletica orizzontale.</a:t>
            </a:r>
          </a:p>
          <a:p>
            <a:pPr marL="285750" indent="-285750">
              <a:buFont typeface="Arial" panose="020B0604020202020204" pitchFamily="34" charset="0"/>
              <a:buChar char="•"/>
            </a:pPr>
            <a:r>
              <a:rPr lang="it-IT" sz="1400" dirty="0"/>
              <a:t>La </a:t>
            </a:r>
            <a:r>
              <a:rPr lang="it-IT" sz="1400" dirty="0">
                <a:solidFill>
                  <a:srgbClr val="FFFF00"/>
                </a:solidFill>
              </a:rPr>
              <a:t>larghezza della corsia è compresa tra i m. 2,75 </a:t>
            </a:r>
            <a:r>
              <a:rPr lang="it-IT" sz="1400" dirty="0"/>
              <a:t>delle strade locali ed extraurbane e i </a:t>
            </a:r>
            <a:r>
              <a:rPr lang="it-IT" sz="1400" dirty="0">
                <a:solidFill>
                  <a:srgbClr val="FFFF00"/>
                </a:solidFill>
              </a:rPr>
              <a:t>m 3,75 delle autostrade</a:t>
            </a:r>
          </a:p>
        </p:txBody>
      </p:sp>
      <p:pic>
        <p:nvPicPr>
          <p:cNvPr id="16" name="Immagine 1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79513" y="190074"/>
            <a:ext cx="2219268" cy="502622"/>
          </a:xfrm>
          <a:prstGeom prst="ellipse">
            <a:avLst/>
          </a:prstGeom>
          <a:ln>
            <a:noFill/>
          </a:ln>
          <a:effectLst>
            <a:softEdge rad="112500"/>
          </a:effectLst>
        </p:spPr>
      </p:pic>
    </p:spTree>
    <p:extLst>
      <p:ext uri="{BB962C8B-B14F-4D97-AF65-F5344CB8AC3E}">
        <p14:creationId xmlns:p14="http://schemas.microsoft.com/office/powerpoint/2010/main" val="3306917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8908" y="668221"/>
            <a:ext cx="7924800" cy="422950"/>
          </a:xfrm>
        </p:spPr>
        <p:txBody>
          <a:bodyPr/>
          <a:lstStyle/>
          <a:p>
            <a:pPr algn="ctr"/>
            <a:r>
              <a:rPr lang="it-IT" sz="2100" b="1" u="sng" dirty="0">
                <a:solidFill>
                  <a:schemeClr val="bg2">
                    <a:lumMod val="60000"/>
                    <a:lumOff val="40000"/>
                  </a:schemeClr>
                </a:solidFill>
              </a:rPr>
              <a:t>1. Che cos'è una strada Urbana ? </a:t>
            </a:r>
          </a:p>
        </p:txBody>
      </p:sp>
      <p:sp>
        <p:nvSpPr>
          <p:cNvPr id="3" name="Segnaposto contenuto 2"/>
          <p:cNvSpPr>
            <a:spLocks noGrp="1"/>
          </p:cNvSpPr>
          <p:nvPr>
            <p:ph sz="quarter" idx="13"/>
          </p:nvPr>
        </p:nvSpPr>
        <p:spPr>
          <a:xfrm>
            <a:off x="543490" y="1052736"/>
            <a:ext cx="7128792" cy="388640"/>
          </a:xfrm>
        </p:spPr>
        <p:txBody>
          <a:bodyPr>
            <a:normAutofit fontScale="85000" lnSpcReduction="10000"/>
          </a:bodyPr>
          <a:lstStyle/>
          <a:p>
            <a:r>
              <a:rPr lang="it-IT" sz="1500" dirty="0"/>
              <a:t>E' una strada  che </a:t>
            </a:r>
            <a:r>
              <a:rPr lang="it-IT" sz="1500" dirty="0">
                <a:solidFill>
                  <a:srgbClr val="FFFF00"/>
                </a:solidFill>
              </a:rPr>
              <a:t>passa attraverso il centro abitato</a:t>
            </a:r>
            <a:r>
              <a:rPr lang="it-IT" sz="1500" dirty="0"/>
              <a:t>, all’interno  di una citta o di  di un paese.</a:t>
            </a:r>
          </a:p>
          <a:p>
            <a:pPr marL="0" indent="0">
              <a:buNone/>
            </a:pPr>
            <a:endParaRPr lang="it-IT"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3</a:t>
            </a:fld>
            <a:endParaRPr lang="it-IT"/>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sp>
        <p:nvSpPr>
          <p:cNvPr id="11" name="Titolo 1"/>
          <p:cNvSpPr txBox="1">
            <a:spLocks/>
          </p:cNvSpPr>
          <p:nvPr/>
        </p:nvSpPr>
        <p:spPr>
          <a:xfrm>
            <a:off x="755154" y="1340768"/>
            <a:ext cx="7924800" cy="456776"/>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100" b="1" u="sng" dirty="0">
                <a:solidFill>
                  <a:schemeClr val="bg2">
                    <a:lumMod val="60000"/>
                    <a:lumOff val="40000"/>
                  </a:schemeClr>
                </a:solidFill>
                <a:effectLst>
                  <a:outerShdw blurRad="38100" dist="38100" dir="2700000" algn="tl">
                    <a:srgbClr val="000000">
                      <a:alpha val="43137"/>
                    </a:srgbClr>
                  </a:outerShdw>
                </a:effectLst>
              </a:rPr>
              <a:t>2. Quanti tipi di strade urbane ci sono  ?</a:t>
            </a:r>
          </a:p>
        </p:txBody>
      </p:sp>
      <p:sp>
        <p:nvSpPr>
          <p:cNvPr id="7" name="Rettangolo 6"/>
          <p:cNvSpPr/>
          <p:nvPr/>
        </p:nvSpPr>
        <p:spPr>
          <a:xfrm>
            <a:off x="536582" y="2320764"/>
            <a:ext cx="4608512" cy="3323987"/>
          </a:xfrm>
          <a:prstGeom prst="rect">
            <a:avLst/>
          </a:prstGeom>
        </p:spPr>
        <p:txBody>
          <a:bodyPr wrap="square">
            <a:spAutoFit/>
          </a:bodyPr>
          <a:lstStyle/>
          <a:p>
            <a:pPr lvl="1" algn="just"/>
            <a:endParaRPr lang="it-IT" sz="1400" dirty="0"/>
          </a:p>
          <a:p>
            <a:pPr lvl="1" algn="just"/>
            <a:r>
              <a:rPr lang="it-IT" sz="1400" dirty="0">
                <a:solidFill>
                  <a:srgbClr val="FFFF00"/>
                </a:solidFill>
              </a:rPr>
              <a:t>Strada urbana di scorrimento (</a:t>
            </a:r>
            <a:r>
              <a:rPr lang="it-IT" sz="1400" i="1" dirty="0">
                <a:solidFill>
                  <a:srgbClr val="FFFF00"/>
                </a:solidFill>
              </a:rPr>
              <a:t>tipo D</a:t>
            </a:r>
            <a:r>
              <a:rPr lang="it-IT" sz="1400" dirty="0"/>
              <a:t>): strada a carreggiate indipendenti o separate da spartitraffico, ciascuna con almeno due corsie di marcia, ed una eventuale corsia riservata ai mezzi pubblici, banchina pavimentata a destra e marciapiedi, con le eventuali intersezioni a raso semaforizzate; per la sosta sono previste apposite aree o fasce laterali esterne alla carreggiata, entrambe con immissioni ed </a:t>
            </a:r>
            <a:r>
              <a:rPr lang="it-IT" sz="1400" u="sng" dirty="0"/>
              <a:t> uscite concentrate.</a:t>
            </a:r>
          </a:p>
          <a:p>
            <a:pPr lvl="1" algn="just"/>
            <a:endParaRPr lang="it-IT" sz="1400" dirty="0"/>
          </a:p>
          <a:p>
            <a:pPr lvl="1" algn="just"/>
            <a:r>
              <a:rPr lang="it-IT" sz="1400" dirty="0">
                <a:solidFill>
                  <a:srgbClr val="FFFF00"/>
                </a:solidFill>
              </a:rPr>
              <a:t>strada urbana di quartiere (</a:t>
            </a:r>
            <a:r>
              <a:rPr lang="it-IT" sz="1400" i="1" dirty="0">
                <a:solidFill>
                  <a:srgbClr val="FFFF00"/>
                </a:solidFill>
              </a:rPr>
              <a:t>tipo E</a:t>
            </a:r>
            <a:r>
              <a:rPr lang="it-IT" sz="1400" dirty="0"/>
              <a:t>): strada ad unica carreggiata con almeno due corsie, banchine pavimentate e marciapiedi; per la sosta sono previste aree attrezzate con apposita corsia di manovra, esterna alla carreggiata.</a:t>
            </a:r>
          </a:p>
          <a:p>
            <a:pPr marL="285750" indent="-285750">
              <a:buFont typeface="Arial" panose="020B0604020202020204" pitchFamily="34" charset="0"/>
              <a:buChar char="•"/>
            </a:pPr>
            <a:endParaRPr lang="it-IT" sz="1400" dirty="0"/>
          </a:p>
        </p:txBody>
      </p:sp>
      <p:sp>
        <p:nvSpPr>
          <p:cNvPr id="8" name="Rettangolo 7"/>
          <p:cNvSpPr/>
          <p:nvPr/>
        </p:nvSpPr>
        <p:spPr>
          <a:xfrm>
            <a:off x="578507" y="1797544"/>
            <a:ext cx="7545554" cy="523220"/>
          </a:xfrm>
          <a:prstGeom prst="rect">
            <a:avLst/>
          </a:prstGeom>
        </p:spPr>
        <p:txBody>
          <a:bodyPr wrap="square">
            <a:spAutoFit/>
          </a:bodyPr>
          <a:lstStyle/>
          <a:p>
            <a:pPr marL="285750" indent="-285750" algn="just">
              <a:buFont typeface="Arial" panose="020B0604020202020204" pitchFamily="34" charset="0"/>
              <a:buChar char="•"/>
            </a:pPr>
            <a:r>
              <a:rPr lang="it-IT" sz="1400" dirty="0"/>
              <a:t>Le strade urbane sono di 2 tipi : </a:t>
            </a:r>
            <a:r>
              <a:rPr lang="it-IT" sz="1400" dirty="0">
                <a:solidFill>
                  <a:srgbClr val="FFFF00"/>
                </a:solidFill>
              </a:rPr>
              <a:t>STRADE URBANE DI SCORRIMENTO (tipo D)  </a:t>
            </a:r>
            <a:r>
              <a:rPr lang="it-IT" sz="1400" dirty="0"/>
              <a:t>e </a:t>
            </a:r>
            <a:r>
              <a:rPr lang="it-IT" sz="1400" dirty="0">
                <a:solidFill>
                  <a:srgbClr val="FFFF00"/>
                </a:solidFill>
              </a:rPr>
              <a:t>STRADE URBANE DI QUARTIERE ( tipo E ).</a:t>
            </a:r>
          </a:p>
        </p:txBody>
      </p:sp>
      <p:pic>
        <p:nvPicPr>
          <p:cNvPr id="13" name="Immagine 12" descr="https://upload.wikimedia.org/wikipedia/commons/thumb/3/35/APS_03_Eremitani_070329.jpg/220px-APS_03_Eremitani_070329.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298004" y="4553048"/>
            <a:ext cx="1584176" cy="10636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Immagine 13" descr="https://upload.wikimedia.org/wikipedia/commons/thumb/8/87/Gateside_mainstreet.JPG/310px-Gateside_mainstreet.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024496" y="4553047"/>
            <a:ext cx="1486799" cy="10636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Rettangolo 14"/>
          <p:cNvSpPr/>
          <p:nvPr/>
        </p:nvSpPr>
        <p:spPr>
          <a:xfrm>
            <a:off x="5612594" y="5672886"/>
            <a:ext cx="2501006" cy="261610"/>
          </a:xfrm>
          <a:prstGeom prst="rect">
            <a:avLst/>
          </a:prstGeom>
        </p:spPr>
        <p:txBody>
          <a:bodyPr wrap="none">
            <a:spAutoFit/>
          </a:bodyPr>
          <a:lstStyle/>
          <a:p>
            <a:r>
              <a:rPr lang="it-IT" sz="1100" b="1" dirty="0">
                <a:solidFill>
                  <a:srgbClr val="FFFF00"/>
                </a:solidFill>
              </a:rPr>
              <a:t>URBANA  DI QUARTIERE  - Tipo E</a:t>
            </a:r>
            <a:endParaRPr lang="it-IT" sz="1100" dirty="0">
              <a:solidFill>
                <a:srgbClr val="FFFF00"/>
              </a:solidFill>
            </a:endParaRPr>
          </a:p>
        </p:txBody>
      </p:sp>
      <p:sp>
        <p:nvSpPr>
          <p:cNvPr id="16" name="Rettangolo 15"/>
          <p:cNvSpPr/>
          <p:nvPr/>
        </p:nvSpPr>
        <p:spPr>
          <a:xfrm>
            <a:off x="5594610" y="3987790"/>
            <a:ext cx="2670924" cy="261610"/>
          </a:xfrm>
          <a:prstGeom prst="rect">
            <a:avLst/>
          </a:prstGeom>
        </p:spPr>
        <p:txBody>
          <a:bodyPr wrap="none">
            <a:spAutoFit/>
          </a:bodyPr>
          <a:lstStyle/>
          <a:p>
            <a:r>
              <a:rPr lang="it-IT" sz="1100" b="1" dirty="0">
                <a:solidFill>
                  <a:srgbClr val="FFFF00"/>
                </a:solidFill>
              </a:rPr>
              <a:t>URBANA DI SCORRIMENTO - Tipo D</a:t>
            </a:r>
            <a:endParaRPr lang="it-IT" sz="1100" dirty="0">
              <a:solidFill>
                <a:srgbClr val="FFFF00"/>
              </a:solidFill>
            </a:endParaRPr>
          </a:p>
        </p:txBody>
      </p:sp>
      <p:pic>
        <p:nvPicPr>
          <p:cNvPr id="17" name="Immagine 16">
            <a:hlinkClick r:id="rId2"/>
          </p:cNvPr>
          <p:cNvPicPr/>
          <p:nvPr/>
        </p:nvPicPr>
        <p:blipFill>
          <a:blip r:embed="rId6">
            <a:extLst>
              <a:ext uri="{28A0092B-C50C-407E-A947-70E740481C1C}">
                <a14:useLocalDpi xmlns:a14="http://schemas.microsoft.com/office/drawing/2010/main" val="0"/>
              </a:ext>
            </a:extLst>
          </a:blip>
          <a:stretch>
            <a:fillRect/>
          </a:stretch>
        </p:blipFill>
        <p:spPr bwMode="auto">
          <a:xfrm>
            <a:off x="5822742" y="2682197"/>
            <a:ext cx="2214660" cy="11870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8" name="Immagine 17"/>
          <p:cNvPicPr>
            <a:picLocks noChangeAspect="1"/>
          </p:cNvPicPr>
          <p:nvPr/>
        </p:nvPicPr>
        <p:blipFill>
          <a:blip r:embed="rId7">
            <a:extLst>
              <a:ext uri="{28A0092B-C50C-407E-A947-70E740481C1C}">
                <a14:useLocalDpi xmlns:a14="http://schemas.microsoft.com/office/drawing/2010/main" val="0"/>
              </a:ext>
            </a:extLst>
          </a:blip>
          <a:stretch>
            <a:fillRect/>
          </a:stretch>
        </p:blipFill>
        <p:spPr bwMode="auto">
          <a:xfrm>
            <a:off x="55151" y="58104"/>
            <a:ext cx="2219268" cy="502622"/>
          </a:xfrm>
          <a:prstGeom prst="ellipse">
            <a:avLst/>
          </a:prstGeom>
          <a:ln>
            <a:noFill/>
          </a:ln>
          <a:effectLst>
            <a:softEdge rad="112500"/>
          </a:effectLst>
        </p:spPr>
      </p:pic>
    </p:spTree>
    <p:extLst>
      <p:ext uri="{BB962C8B-B14F-4D97-AF65-F5344CB8AC3E}">
        <p14:creationId xmlns:p14="http://schemas.microsoft.com/office/powerpoint/2010/main" val="102162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8908" y="668221"/>
            <a:ext cx="7924800" cy="422950"/>
          </a:xfrm>
        </p:spPr>
        <p:txBody>
          <a:bodyPr/>
          <a:lstStyle/>
          <a:p>
            <a:pPr algn="ctr"/>
            <a:r>
              <a:rPr lang="it-IT" sz="2100" b="1" u="sng" dirty="0">
                <a:solidFill>
                  <a:schemeClr val="bg2">
                    <a:lumMod val="60000"/>
                    <a:lumOff val="40000"/>
                  </a:schemeClr>
                </a:solidFill>
              </a:rPr>
              <a:t>3. Che cos'è una strada </a:t>
            </a:r>
            <a:r>
              <a:rPr lang="it-IT" sz="2100" b="1" u="sng" dirty="0" err="1">
                <a:solidFill>
                  <a:schemeClr val="bg2">
                    <a:lumMod val="60000"/>
                    <a:lumOff val="40000"/>
                  </a:schemeClr>
                </a:solidFill>
              </a:rPr>
              <a:t>EXTRAUrbana</a:t>
            </a:r>
            <a:r>
              <a:rPr lang="it-IT" sz="2100" b="1" u="sng" dirty="0">
                <a:solidFill>
                  <a:schemeClr val="bg2">
                    <a:lumMod val="60000"/>
                    <a:lumOff val="40000"/>
                  </a:schemeClr>
                </a:solidFill>
              </a:rPr>
              <a:t> ? </a:t>
            </a:r>
          </a:p>
        </p:txBody>
      </p:sp>
      <p:sp>
        <p:nvSpPr>
          <p:cNvPr id="3" name="Segnaposto contenuto 2"/>
          <p:cNvSpPr>
            <a:spLocks noGrp="1"/>
          </p:cNvSpPr>
          <p:nvPr>
            <p:ph sz="quarter" idx="13"/>
          </p:nvPr>
        </p:nvSpPr>
        <p:spPr>
          <a:xfrm>
            <a:off x="543490" y="1052736"/>
            <a:ext cx="8060958" cy="388640"/>
          </a:xfrm>
        </p:spPr>
        <p:txBody>
          <a:bodyPr>
            <a:noAutofit/>
          </a:bodyPr>
          <a:lstStyle/>
          <a:p>
            <a:r>
              <a:rPr lang="it-IT" sz="1400" dirty="0"/>
              <a:t>E' una strada  che transita al di fuori del centro abitato e   collega  solitamente due paesi oppure 2 città.</a:t>
            </a:r>
          </a:p>
        </p:txBody>
      </p:sp>
      <p:sp>
        <p:nvSpPr>
          <p:cNvPr id="6" name="Segnaposto numero diapositiva 5"/>
          <p:cNvSpPr>
            <a:spLocks noGrp="1"/>
          </p:cNvSpPr>
          <p:nvPr>
            <p:ph type="sldNum" sz="quarter" idx="12"/>
          </p:nvPr>
        </p:nvSpPr>
        <p:spPr/>
        <p:txBody>
          <a:bodyPr/>
          <a:lstStyle/>
          <a:p>
            <a:fld id="{E7A41E1B-4F70-4964-A407-84C68BE8251C}" type="slidenum">
              <a:rPr lang="it-IT" smtClean="0"/>
              <a:t>4</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sp>
        <p:nvSpPr>
          <p:cNvPr id="11" name="Titolo 1"/>
          <p:cNvSpPr txBox="1">
            <a:spLocks/>
          </p:cNvSpPr>
          <p:nvPr/>
        </p:nvSpPr>
        <p:spPr>
          <a:xfrm>
            <a:off x="755154" y="1340768"/>
            <a:ext cx="7924800" cy="456776"/>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100" b="1" u="sng" dirty="0">
                <a:solidFill>
                  <a:schemeClr val="bg2">
                    <a:lumMod val="60000"/>
                    <a:lumOff val="40000"/>
                  </a:schemeClr>
                </a:solidFill>
                <a:effectLst>
                  <a:outerShdw blurRad="38100" dist="38100" dir="2700000" algn="tl">
                    <a:srgbClr val="000000">
                      <a:alpha val="43137"/>
                    </a:srgbClr>
                  </a:outerShdw>
                </a:effectLst>
              </a:rPr>
              <a:t>4. Quanti tipi di strade </a:t>
            </a:r>
            <a:r>
              <a:rPr lang="it-IT" sz="2100" b="1" u="sng" dirty="0" err="1">
                <a:solidFill>
                  <a:schemeClr val="bg2">
                    <a:lumMod val="60000"/>
                    <a:lumOff val="40000"/>
                  </a:schemeClr>
                </a:solidFill>
                <a:effectLst>
                  <a:outerShdw blurRad="38100" dist="38100" dir="2700000" algn="tl">
                    <a:srgbClr val="000000">
                      <a:alpha val="43137"/>
                    </a:srgbClr>
                  </a:outerShdw>
                </a:effectLst>
              </a:rPr>
              <a:t>EXTRAurbane</a:t>
            </a:r>
            <a:r>
              <a:rPr lang="it-IT" sz="2100" b="1" u="sng" dirty="0">
                <a:solidFill>
                  <a:schemeClr val="bg2">
                    <a:lumMod val="60000"/>
                    <a:lumOff val="40000"/>
                  </a:schemeClr>
                </a:solidFill>
                <a:effectLst>
                  <a:outerShdw blurRad="38100" dist="38100" dir="2700000" algn="tl">
                    <a:srgbClr val="000000">
                      <a:alpha val="43137"/>
                    </a:srgbClr>
                  </a:outerShdw>
                </a:effectLst>
              </a:rPr>
              <a:t> ci sono  ?</a:t>
            </a:r>
          </a:p>
        </p:txBody>
      </p:sp>
      <p:sp>
        <p:nvSpPr>
          <p:cNvPr id="8" name="Rettangolo 7"/>
          <p:cNvSpPr/>
          <p:nvPr/>
        </p:nvSpPr>
        <p:spPr>
          <a:xfrm>
            <a:off x="578506" y="1797544"/>
            <a:ext cx="8101447" cy="523220"/>
          </a:xfrm>
          <a:prstGeom prst="rect">
            <a:avLst/>
          </a:prstGeom>
        </p:spPr>
        <p:txBody>
          <a:bodyPr wrap="square">
            <a:spAutoFit/>
          </a:bodyPr>
          <a:lstStyle/>
          <a:p>
            <a:pPr marL="285750" indent="-285750" algn="just">
              <a:buFont typeface="Arial" panose="020B0604020202020204" pitchFamily="34" charset="0"/>
              <a:buChar char="•"/>
            </a:pPr>
            <a:r>
              <a:rPr lang="it-IT" sz="1400" dirty="0"/>
              <a:t>Le strade extraurbane sono di 2 tipi : </a:t>
            </a:r>
            <a:r>
              <a:rPr lang="it-IT" sz="1400" dirty="0">
                <a:solidFill>
                  <a:srgbClr val="FFFF00"/>
                </a:solidFill>
              </a:rPr>
              <a:t>STRADE EXTRAURBANE PRINCIPALI  ( tipo B )  </a:t>
            </a:r>
            <a:r>
              <a:rPr lang="it-IT" sz="1400" dirty="0"/>
              <a:t>e </a:t>
            </a:r>
            <a:r>
              <a:rPr lang="it-IT" sz="1400" dirty="0">
                <a:solidFill>
                  <a:srgbClr val="FFFF00"/>
                </a:solidFill>
              </a:rPr>
              <a:t>STRADE</a:t>
            </a:r>
            <a:r>
              <a:rPr lang="it-IT" sz="1400" dirty="0"/>
              <a:t> </a:t>
            </a:r>
            <a:r>
              <a:rPr lang="it-IT" sz="1400" dirty="0">
                <a:solidFill>
                  <a:srgbClr val="FFFF00"/>
                </a:solidFill>
              </a:rPr>
              <a:t>EXTRAURBANE  SECONDARIE  ( tipo  C).</a:t>
            </a:r>
          </a:p>
        </p:txBody>
      </p:sp>
      <p:sp>
        <p:nvSpPr>
          <p:cNvPr id="15" name="Rettangolo 14"/>
          <p:cNvSpPr/>
          <p:nvPr/>
        </p:nvSpPr>
        <p:spPr>
          <a:xfrm>
            <a:off x="5808679" y="6035311"/>
            <a:ext cx="2871274" cy="261610"/>
          </a:xfrm>
          <a:prstGeom prst="rect">
            <a:avLst/>
          </a:prstGeom>
        </p:spPr>
        <p:txBody>
          <a:bodyPr wrap="square">
            <a:spAutoFit/>
          </a:bodyPr>
          <a:lstStyle/>
          <a:p>
            <a:r>
              <a:rPr lang="it-IT" sz="1100" b="1" dirty="0">
                <a:solidFill>
                  <a:srgbClr val="FFFF00"/>
                </a:solidFill>
              </a:rPr>
              <a:t>EXTRAURBANA SECONDARIA – Tipo C</a:t>
            </a:r>
            <a:endParaRPr lang="it-IT" sz="1100" dirty="0">
              <a:solidFill>
                <a:srgbClr val="FFFF00"/>
              </a:solidFill>
            </a:endParaRPr>
          </a:p>
        </p:txBody>
      </p:sp>
      <p:sp>
        <p:nvSpPr>
          <p:cNvPr id="16" name="Rettangolo 15"/>
          <p:cNvSpPr/>
          <p:nvPr/>
        </p:nvSpPr>
        <p:spPr>
          <a:xfrm>
            <a:off x="5860822" y="3982757"/>
            <a:ext cx="2765501" cy="261610"/>
          </a:xfrm>
          <a:prstGeom prst="rect">
            <a:avLst/>
          </a:prstGeom>
        </p:spPr>
        <p:txBody>
          <a:bodyPr wrap="none">
            <a:spAutoFit/>
          </a:bodyPr>
          <a:lstStyle/>
          <a:p>
            <a:r>
              <a:rPr lang="it-IT" sz="1100" b="1" dirty="0">
                <a:solidFill>
                  <a:srgbClr val="FFFF00"/>
                </a:solidFill>
              </a:rPr>
              <a:t>EXTRAURBANA PRINCIPALE  -Tipo B </a:t>
            </a:r>
            <a:endParaRPr lang="it-IT" sz="1100" dirty="0">
              <a:solidFill>
                <a:srgbClr val="FFFF00"/>
              </a:solidFill>
            </a:endParaRPr>
          </a:p>
        </p:txBody>
      </p:sp>
      <p:pic>
        <p:nvPicPr>
          <p:cNvPr id="19" name="Immagine 18" descr="https://upload.wikimedia.org/wikipedia/commons/thumb/c/cf/Via_aurelia_presso_livorno_02.JPG/220px-Via_aurelia_presso_livorno_02.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6330541" y="2412365"/>
            <a:ext cx="2095500" cy="1571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 name="Immagine 19"/>
          <p:cNvPicPr/>
          <p:nvPr/>
        </p:nvPicPr>
        <p:blipFill>
          <a:blip r:embed="rId5" cstate="print">
            <a:extLst>
              <a:ext uri="{28A0092B-C50C-407E-A947-70E740481C1C}">
                <a14:useLocalDpi xmlns:a14="http://schemas.microsoft.com/office/drawing/2010/main" val="0"/>
              </a:ext>
            </a:extLst>
          </a:blip>
          <a:stretch>
            <a:fillRect/>
          </a:stretch>
        </p:blipFill>
        <p:spPr>
          <a:xfrm>
            <a:off x="7244316" y="4688719"/>
            <a:ext cx="1717498" cy="11417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1" name="Immagine 20" descr="https://upload.wikimedia.org/wikipedia/commons/thumb/e/e0/Italian_city_limit.JPG/220px-Italian_city_limit.JPG">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5568285" y="4686181"/>
            <a:ext cx="1656184" cy="11049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ttangolo 3"/>
          <p:cNvSpPr/>
          <p:nvPr/>
        </p:nvSpPr>
        <p:spPr>
          <a:xfrm>
            <a:off x="730753" y="4653136"/>
            <a:ext cx="4824536" cy="1384995"/>
          </a:xfrm>
          <a:prstGeom prst="rect">
            <a:avLst/>
          </a:prstGeom>
        </p:spPr>
        <p:txBody>
          <a:bodyPr wrap="square">
            <a:spAutoFit/>
          </a:bodyPr>
          <a:lstStyle/>
          <a:p>
            <a:pPr algn="just"/>
            <a:r>
              <a:rPr lang="it-IT" sz="1400" u="sng" dirty="0">
                <a:solidFill>
                  <a:srgbClr val="FFFF00"/>
                </a:solidFill>
              </a:rPr>
              <a:t>Strada extraurbana secondaria</a:t>
            </a:r>
            <a:r>
              <a:rPr lang="it-IT" sz="1400" dirty="0">
                <a:solidFill>
                  <a:srgbClr val="FFFF00"/>
                </a:solidFill>
              </a:rPr>
              <a:t> (</a:t>
            </a:r>
            <a:r>
              <a:rPr lang="it-IT" sz="1400" i="1" dirty="0">
                <a:solidFill>
                  <a:srgbClr val="FFFF00"/>
                </a:solidFill>
              </a:rPr>
              <a:t>tipo C</a:t>
            </a:r>
            <a:r>
              <a:rPr lang="it-IT" sz="1400" dirty="0">
                <a:solidFill>
                  <a:srgbClr val="FFFF00"/>
                </a:solidFill>
              </a:rPr>
              <a:t>)</a:t>
            </a:r>
            <a:r>
              <a:rPr lang="it-IT" sz="1400" dirty="0"/>
              <a:t>: strada ad unica carreggiata con almeno una corsia per senso di marcia e banchine. Sono assimilate alle strade extraurbane secondarie anche le strade a carreggiate separate costruite in base alle precedenti norme che non sono classificabili come strade extraurbane principali in quanto non possiedono tutti i requisiti minimi tecnici</a:t>
            </a:r>
          </a:p>
        </p:txBody>
      </p:sp>
      <p:sp>
        <p:nvSpPr>
          <p:cNvPr id="12" name="Rettangolo 11"/>
          <p:cNvSpPr/>
          <p:nvPr/>
        </p:nvSpPr>
        <p:spPr>
          <a:xfrm>
            <a:off x="232473" y="2328696"/>
            <a:ext cx="5726725" cy="2031325"/>
          </a:xfrm>
          <a:prstGeom prst="rect">
            <a:avLst/>
          </a:prstGeom>
        </p:spPr>
        <p:txBody>
          <a:bodyPr wrap="square">
            <a:spAutoFit/>
          </a:bodyPr>
          <a:lstStyle/>
          <a:p>
            <a:pPr lvl="1" algn="just"/>
            <a:r>
              <a:rPr lang="it-IT" sz="1400" u="sng" dirty="0">
                <a:solidFill>
                  <a:srgbClr val="FFFF00"/>
                </a:solidFill>
              </a:rPr>
              <a:t>Strada extraurbana principale</a:t>
            </a:r>
            <a:r>
              <a:rPr lang="it-IT" sz="1400" dirty="0">
                <a:solidFill>
                  <a:srgbClr val="FFFF00"/>
                </a:solidFill>
              </a:rPr>
              <a:t> (</a:t>
            </a:r>
            <a:r>
              <a:rPr lang="it-IT" sz="1400" i="1" dirty="0">
                <a:solidFill>
                  <a:srgbClr val="FFFF00"/>
                </a:solidFill>
              </a:rPr>
              <a:t>tipo B</a:t>
            </a:r>
            <a:r>
              <a:rPr lang="it-IT" sz="1400" dirty="0"/>
              <a:t>): strada a carreggiate indipendenti o separate da spartitraffico invalicabile, ciascuna con almeno due corsie di marcia e banchina pavimentata a destra, priva di intersezioni a raso, con accessi alle proprietà laterali coordinati contraddistinta dagli appositi segnali di inizio e fine, riservata alla circolazione di talune categorie di veicoli a motore; per eventuali altre categorie di utenti devono essere previsti opportuni spazi. Deve essere attrezzata con apposite </a:t>
            </a:r>
            <a:r>
              <a:rPr lang="it-IT" sz="1400" u="sng" dirty="0"/>
              <a:t>aree di servizio</a:t>
            </a:r>
            <a:r>
              <a:rPr lang="it-IT" sz="1400" dirty="0"/>
              <a:t>, che comprendano spazi per la sosta, con accessi dotati di corsie di decelerazione e di accelerazione;</a:t>
            </a:r>
          </a:p>
        </p:txBody>
      </p:sp>
      <p:pic>
        <p:nvPicPr>
          <p:cNvPr id="22" name="Immagine 21"/>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15772" y="0"/>
            <a:ext cx="2219268" cy="502622"/>
          </a:xfrm>
          <a:prstGeom prst="ellipse">
            <a:avLst/>
          </a:prstGeom>
          <a:ln>
            <a:noFill/>
          </a:ln>
          <a:effectLst>
            <a:softEdge rad="112500"/>
          </a:effectLst>
        </p:spPr>
      </p:pic>
    </p:spTree>
    <p:extLst>
      <p:ext uri="{BB962C8B-B14F-4D97-AF65-F5344CB8AC3E}">
        <p14:creationId xmlns:p14="http://schemas.microsoft.com/office/powerpoint/2010/main" val="1108498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8908" y="668221"/>
            <a:ext cx="7924800" cy="422950"/>
          </a:xfrm>
        </p:spPr>
        <p:txBody>
          <a:bodyPr/>
          <a:lstStyle/>
          <a:p>
            <a:pPr algn="ctr"/>
            <a:r>
              <a:rPr lang="it-IT" sz="2100" b="1" u="sng" dirty="0">
                <a:solidFill>
                  <a:schemeClr val="bg2">
                    <a:lumMod val="60000"/>
                    <a:lumOff val="40000"/>
                  </a:schemeClr>
                </a:solidFill>
              </a:rPr>
              <a:t>5. ESISTONO ALTRI TIPI DI STRADA? </a:t>
            </a:r>
          </a:p>
        </p:txBody>
      </p:sp>
      <p:sp>
        <p:nvSpPr>
          <p:cNvPr id="3" name="Segnaposto contenuto 2"/>
          <p:cNvSpPr>
            <a:spLocks noGrp="1"/>
          </p:cNvSpPr>
          <p:nvPr>
            <p:ph sz="quarter" idx="13"/>
          </p:nvPr>
        </p:nvSpPr>
        <p:spPr>
          <a:xfrm>
            <a:off x="395536" y="1052736"/>
            <a:ext cx="8434936" cy="432048"/>
          </a:xfrm>
        </p:spPr>
        <p:txBody>
          <a:bodyPr>
            <a:noAutofit/>
          </a:bodyPr>
          <a:lstStyle/>
          <a:p>
            <a:r>
              <a:rPr lang="it-IT" sz="1400" dirty="0"/>
              <a:t>Si : esistono le </a:t>
            </a:r>
            <a:r>
              <a:rPr lang="it-IT" sz="1400" dirty="0">
                <a:solidFill>
                  <a:srgbClr val="FFFF00"/>
                </a:solidFill>
              </a:rPr>
              <a:t>AUTOSTRADE  ( tipo A </a:t>
            </a:r>
            <a:r>
              <a:rPr lang="it-IT" sz="1400" dirty="0"/>
              <a:t>) , le </a:t>
            </a:r>
            <a:r>
              <a:rPr lang="it-IT" sz="1400" dirty="0">
                <a:solidFill>
                  <a:srgbClr val="FFFF00"/>
                </a:solidFill>
              </a:rPr>
              <a:t>STRADE LOCALI (tipo F )  ,</a:t>
            </a:r>
            <a:r>
              <a:rPr lang="it-IT" sz="1400" dirty="0"/>
              <a:t>  le </a:t>
            </a:r>
            <a:r>
              <a:rPr lang="it-IT" sz="1400" dirty="0">
                <a:solidFill>
                  <a:srgbClr val="FFFF00"/>
                </a:solidFill>
              </a:rPr>
              <a:t>PISTE CICLOPEDONALI  ( tipo F1</a:t>
            </a:r>
            <a:r>
              <a:rPr lang="it-IT" sz="1400" dirty="0"/>
              <a:t>)   e le   </a:t>
            </a:r>
            <a:r>
              <a:rPr lang="it-IT" sz="1400" dirty="0">
                <a:solidFill>
                  <a:srgbClr val="FFFF00"/>
                </a:solidFill>
              </a:rPr>
              <a:t>STRADE DI SERVIZIO</a:t>
            </a:r>
            <a:r>
              <a:rPr lang="it-IT" sz="1400" dirty="0"/>
              <a:t>.</a:t>
            </a:r>
          </a:p>
        </p:txBody>
      </p:sp>
      <p:sp>
        <p:nvSpPr>
          <p:cNvPr id="6" name="Segnaposto numero diapositiva 5"/>
          <p:cNvSpPr>
            <a:spLocks noGrp="1"/>
          </p:cNvSpPr>
          <p:nvPr>
            <p:ph type="sldNum" sz="quarter" idx="12"/>
          </p:nvPr>
        </p:nvSpPr>
        <p:spPr/>
        <p:txBody>
          <a:bodyPr/>
          <a:lstStyle/>
          <a:p>
            <a:fld id="{E7A41E1B-4F70-4964-A407-84C68BE8251C}" type="slidenum">
              <a:rPr lang="it-IT" smtClean="0"/>
              <a:t>5</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sp>
        <p:nvSpPr>
          <p:cNvPr id="16" name="Rettangolo 15"/>
          <p:cNvSpPr/>
          <p:nvPr/>
        </p:nvSpPr>
        <p:spPr>
          <a:xfrm>
            <a:off x="6249929" y="3501008"/>
            <a:ext cx="1725152" cy="261610"/>
          </a:xfrm>
          <a:prstGeom prst="rect">
            <a:avLst/>
          </a:prstGeom>
        </p:spPr>
        <p:txBody>
          <a:bodyPr wrap="none">
            <a:spAutoFit/>
          </a:bodyPr>
          <a:lstStyle/>
          <a:p>
            <a:r>
              <a:rPr lang="it-IT" sz="1100" b="1" dirty="0">
                <a:solidFill>
                  <a:srgbClr val="FFFF00"/>
                </a:solidFill>
              </a:rPr>
              <a:t>AUTOSTRADE – Tipo A</a:t>
            </a:r>
            <a:endParaRPr lang="it-IT" sz="1100" dirty="0">
              <a:solidFill>
                <a:srgbClr val="FFFF00"/>
              </a:solidFill>
            </a:endParaRPr>
          </a:p>
        </p:txBody>
      </p:sp>
      <p:sp>
        <p:nvSpPr>
          <p:cNvPr id="12" name="Rettangolo 11"/>
          <p:cNvSpPr/>
          <p:nvPr/>
        </p:nvSpPr>
        <p:spPr>
          <a:xfrm>
            <a:off x="554837" y="1571968"/>
            <a:ext cx="5442037" cy="2246769"/>
          </a:xfrm>
          <a:prstGeom prst="rect">
            <a:avLst/>
          </a:prstGeom>
        </p:spPr>
        <p:txBody>
          <a:bodyPr wrap="square">
            <a:spAutoFit/>
          </a:bodyPr>
          <a:lstStyle/>
          <a:p>
            <a:pPr lvl="0"/>
            <a:r>
              <a:rPr lang="it-IT" sz="1400" u="sng" dirty="0">
                <a:solidFill>
                  <a:srgbClr val="FFFF00"/>
                </a:solidFill>
              </a:rPr>
              <a:t>Autostrada</a:t>
            </a:r>
            <a:r>
              <a:rPr lang="it-IT" sz="1400" dirty="0">
                <a:solidFill>
                  <a:srgbClr val="FFFF00"/>
                </a:solidFill>
              </a:rPr>
              <a:t> (</a:t>
            </a:r>
            <a:r>
              <a:rPr lang="it-IT" sz="1400" i="1" dirty="0">
                <a:solidFill>
                  <a:srgbClr val="FFFF00"/>
                </a:solidFill>
              </a:rPr>
              <a:t>tipo A </a:t>
            </a:r>
            <a:r>
              <a:rPr lang="it-IT" sz="1400" i="1" dirty="0"/>
              <a:t>)</a:t>
            </a:r>
            <a:r>
              <a:rPr lang="it-IT" sz="1400" dirty="0"/>
              <a:t>, secondo il </a:t>
            </a:r>
            <a:r>
              <a:rPr lang="it-IT" sz="1400" u="sng" dirty="0"/>
              <a:t>Codice della Strada</a:t>
            </a:r>
            <a:r>
              <a:rPr lang="it-IT" sz="1400" dirty="0"/>
              <a:t>): strada extraurbana o urbana a carreggiate indipendenti o separate da spartitraffico invalicabile, ciascuna con almeno due corsie di marcia (a senso unico), eventuale banchina pavimentata a sinistra e </a:t>
            </a:r>
            <a:r>
              <a:rPr lang="it-IT" sz="1400" u="sng" dirty="0"/>
              <a:t>corsia di emergenza</a:t>
            </a:r>
            <a:r>
              <a:rPr lang="it-IT" sz="1400" dirty="0"/>
              <a:t> o banchina pavimentata a destra, priva di intersezioni a raso e di accessi privati, dotata di recinzione e di sistemi di assistenza all'utente lungo l'intero tracciato, riservata alla circolazione di talune categorie di veicoli a motore e contraddistinta da appositi segnali di inizio e fine; deve essere attrezzata con apposite </a:t>
            </a:r>
            <a:r>
              <a:rPr lang="it-IT" sz="1400" u="sng" dirty="0"/>
              <a:t>aree di servizio</a:t>
            </a:r>
            <a:r>
              <a:rPr lang="it-IT" sz="1400" dirty="0"/>
              <a:t> ed aree di parcheggio, entrambe con accessi dotati di </a:t>
            </a:r>
            <a:r>
              <a:rPr lang="it-IT" sz="1400" u="sng" dirty="0"/>
              <a:t>corsie di decelerazione</a:t>
            </a:r>
            <a:r>
              <a:rPr lang="it-IT" sz="1400" dirty="0"/>
              <a:t> e di </a:t>
            </a:r>
            <a:r>
              <a:rPr lang="it-IT" sz="1400" u="sng" dirty="0"/>
              <a:t>accelerazione</a:t>
            </a:r>
            <a:r>
              <a:rPr lang="it-IT" sz="1400" dirty="0"/>
              <a:t>.</a:t>
            </a:r>
          </a:p>
        </p:txBody>
      </p:sp>
      <p:pic>
        <p:nvPicPr>
          <p:cNvPr id="17" name="Immagine 16" descr="https://upload.wikimedia.org/wikipedia/commons/thumb/6/66/A4_nel_tratto_Passante_di_Mestre.JPG/220px-A4_nel_tratto_Passante_di_Mestre.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56175" y="1700808"/>
            <a:ext cx="2304256" cy="15121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ttangolo 12"/>
          <p:cNvSpPr/>
          <p:nvPr/>
        </p:nvSpPr>
        <p:spPr>
          <a:xfrm>
            <a:off x="107504" y="3861048"/>
            <a:ext cx="5889370" cy="2246769"/>
          </a:xfrm>
          <a:prstGeom prst="rect">
            <a:avLst/>
          </a:prstGeom>
        </p:spPr>
        <p:txBody>
          <a:bodyPr wrap="square">
            <a:spAutoFit/>
          </a:bodyPr>
          <a:lstStyle/>
          <a:p>
            <a:pPr lvl="1" algn="just"/>
            <a:r>
              <a:rPr lang="it-IT" sz="1400" u="sng" dirty="0">
                <a:solidFill>
                  <a:srgbClr val="FFFF00"/>
                </a:solidFill>
              </a:rPr>
              <a:t>strada locale</a:t>
            </a:r>
            <a:r>
              <a:rPr lang="it-IT" sz="1400" dirty="0">
                <a:solidFill>
                  <a:srgbClr val="FFFF00"/>
                </a:solidFill>
              </a:rPr>
              <a:t>(</a:t>
            </a:r>
            <a:r>
              <a:rPr lang="it-IT" sz="1400" i="1" dirty="0">
                <a:solidFill>
                  <a:srgbClr val="FFFF00"/>
                </a:solidFill>
              </a:rPr>
              <a:t>tipo F</a:t>
            </a:r>
            <a:r>
              <a:rPr lang="it-IT" sz="1400" dirty="0"/>
              <a:t>): strada urbana od extraurbana non facente parte degli altri tipi di strade; </a:t>
            </a:r>
            <a:r>
              <a:rPr lang="it-IT" sz="1400" dirty="0">
                <a:solidFill>
                  <a:srgbClr val="FFFF00"/>
                </a:solidFill>
              </a:rPr>
              <a:t>itinerario ciclopedonale (</a:t>
            </a:r>
            <a:r>
              <a:rPr lang="it-IT" sz="1400" i="1" dirty="0">
                <a:solidFill>
                  <a:srgbClr val="FFFF00"/>
                </a:solidFill>
              </a:rPr>
              <a:t>tipo F-bis</a:t>
            </a:r>
            <a:r>
              <a:rPr lang="it-IT" sz="1400" dirty="0"/>
              <a:t>): strada locale, urbana, extraurbana o vicinale, destinata prevalentemente alla percorrenza pedonale e </a:t>
            </a:r>
            <a:r>
              <a:rPr lang="it-IT" sz="1400" u="sng" dirty="0"/>
              <a:t>ciclabile</a:t>
            </a:r>
            <a:r>
              <a:rPr lang="it-IT" sz="1400" dirty="0"/>
              <a:t> e caratterizzata da una </a:t>
            </a:r>
            <a:r>
              <a:rPr lang="it-IT" sz="1400" u="sng" dirty="0"/>
              <a:t>sicurezza</a:t>
            </a:r>
            <a:r>
              <a:rPr lang="it-IT" sz="1400" dirty="0"/>
              <a:t> intrinseca a tutela dell'utenza debole della strada; </a:t>
            </a:r>
            <a:r>
              <a:rPr lang="it-IT" sz="1400" dirty="0">
                <a:solidFill>
                  <a:srgbClr val="FFFF00"/>
                </a:solidFill>
              </a:rPr>
              <a:t>strada di servizio</a:t>
            </a:r>
            <a:r>
              <a:rPr lang="it-IT" sz="1400" dirty="0"/>
              <a:t>: strada affiancata ad una strada principale (autostrada, strada extraurbana principale, strada urbana di scorrimento) avente la funzione di consentire la sosta ed il raggruppamento degli accessi dalle proprietà laterali alla strada principale e viceversa, nonché il movimento e le manovre dei veicoli non ammessi sulla strada principale stessa.</a:t>
            </a:r>
          </a:p>
        </p:txBody>
      </p:sp>
      <p:sp>
        <p:nvSpPr>
          <p:cNvPr id="14" name="Rettangolo 13"/>
          <p:cNvSpPr/>
          <p:nvPr/>
        </p:nvSpPr>
        <p:spPr>
          <a:xfrm>
            <a:off x="6464838" y="5589240"/>
            <a:ext cx="1997663" cy="261610"/>
          </a:xfrm>
          <a:prstGeom prst="rect">
            <a:avLst/>
          </a:prstGeom>
        </p:spPr>
        <p:txBody>
          <a:bodyPr wrap="none">
            <a:spAutoFit/>
          </a:bodyPr>
          <a:lstStyle/>
          <a:p>
            <a:r>
              <a:rPr lang="it-IT" sz="1100" b="1" dirty="0">
                <a:solidFill>
                  <a:srgbClr val="FFFF00"/>
                </a:solidFill>
              </a:rPr>
              <a:t>CICLOPEDONALE – Tipo F</a:t>
            </a:r>
            <a:endParaRPr lang="it-IT" sz="1100" dirty="0">
              <a:solidFill>
                <a:srgbClr val="FFFF00"/>
              </a:solidFill>
            </a:endParaRPr>
          </a:p>
        </p:txBody>
      </p:sp>
      <p:pic>
        <p:nvPicPr>
          <p:cNvPr id="1026" name="Picture 2" descr="Risultati immagini per PISTA CICLOPEDONA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4149080"/>
            <a:ext cx="2304255" cy="13681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5" name="Immagine 14"/>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107504" y="107583"/>
            <a:ext cx="2219268" cy="502622"/>
          </a:xfrm>
          <a:prstGeom prst="ellipse">
            <a:avLst/>
          </a:prstGeom>
          <a:ln>
            <a:noFill/>
          </a:ln>
          <a:effectLst>
            <a:softEdge rad="112500"/>
          </a:effectLst>
        </p:spPr>
      </p:pic>
    </p:spTree>
    <p:extLst>
      <p:ext uri="{BB962C8B-B14F-4D97-AF65-F5344CB8AC3E}">
        <p14:creationId xmlns:p14="http://schemas.microsoft.com/office/powerpoint/2010/main" val="228686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615367"/>
            <a:ext cx="8568952" cy="782990"/>
          </a:xfrm>
        </p:spPr>
        <p:txBody>
          <a:bodyPr/>
          <a:lstStyle/>
          <a:p>
            <a:pPr algn="ctr"/>
            <a:r>
              <a:rPr lang="it-IT" sz="2100" b="1" u="sng" dirty="0">
                <a:solidFill>
                  <a:schemeClr val="bg2">
                    <a:lumMod val="60000"/>
                    <a:lumOff val="40000"/>
                  </a:schemeClr>
                </a:solidFill>
              </a:rPr>
              <a:t>6. COSA DOBBIAMO VALUTARE  PER DEFINIRE LA SEGNALETICA CORRETTA DA PORRE IN OPERA? </a:t>
            </a:r>
          </a:p>
        </p:txBody>
      </p:sp>
      <p:sp>
        <p:nvSpPr>
          <p:cNvPr id="3" name="Segnaposto contenuto 2"/>
          <p:cNvSpPr>
            <a:spLocks noGrp="1"/>
          </p:cNvSpPr>
          <p:nvPr>
            <p:ph sz="quarter" idx="13"/>
          </p:nvPr>
        </p:nvSpPr>
        <p:spPr>
          <a:xfrm>
            <a:off x="76334" y="1412776"/>
            <a:ext cx="8786402" cy="576064"/>
          </a:xfrm>
        </p:spPr>
        <p:txBody>
          <a:bodyPr>
            <a:noAutofit/>
          </a:bodyPr>
          <a:lstStyle/>
          <a:p>
            <a:r>
              <a:rPr lang="it-IT" sz="1200" dirty="0">
                <a:solidFill>
                  <a:srgbClr val="FFFF00"/>
                </a:solidFill>
              </a:rPr>
              <a:t>Prima di iniziare i lavori dobbiamo definire  la categoria della  strada</a:t>
            </a:r>
            <a:r>
              <a:rPr lang="it-IT" sz="1200" dirty="0"/>
              <a:t> sulla quale  dobbiamo operare  in modo da capire  i conseguenti   limiti di velocità  e scegliere la segnaletica appropriata .</a:t>
            </a:r>
            <a:endParaRPr lang="it-IT" sz="1400"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6</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sp>
        <p:nvSpPr>
          <p:cNvPr id="12" name="Rettangolo 11"/>
          <p:cNvSpPr/>
          <p:nvPr/>
        </p:nvSpPr>
        <p:spPr>
          <a:xfrm>
            <a:off x="395536" y="1772816"/>
            <a:ext cx="8434936" cy="4524315"/>
          </a:xfrm>
          <a:prstGeom prst="rect">
            <a:avLst/>
          </a:prstGeom>
        </p:spPr>
        <p:txBody>
          <a:bodyPr wrap="square">
            <a:spAutoFit/>
          </a:bodyPr>
          <a:lstStyle/>
          <a:p>
            <a:endParaRPr lang="it-IT" sz="1200" dirty="0"/>
          </a:p>
          <a:p>
            <a:r>
              <a:rPr lang="it-IT" sz="1200" dirty="0"/>
              <a:t>In Italia sono vigenti i seguenti limiti massimi validi per motocicli, autovetture, autovetture con carrello-appendice, veicoli fino a 3,5 (i limiti di velocità non sono identici in tutti gli Stati d’Europa).</a:t>
            </a:r>
            <a:br>
              <a:rPr lang="it-IT" sz="1200" dirty="0"/>
            </a:br>
            <a:r>
              <a:rPr lang="it-IT" sz="1200" dirty="0"/>
              <a:t>I limiti generali t, sono:</a:t>
            </a:r>
            <a:br>
              <a:rPr lang="it-IT" sz="1200" dirty="0"/>
            </a:br>
            <a:endParaRPr lang="it-IT" sz="1200" dirty="0"/>
          </a:p>
          <a:p>
            <a:endParaRPr lang="it-IT" sz="1200" dirty="0"/>
          </a:p>
          <a:p>
            <a:r>
              <a:rPr lang="it-IT" sz="1200" dirty="0"/>
              <a:t>                         </a:t>
            </a:r>
          </a:p>
          <a:p>
            <a:r>
              <a:rPr lang="it-IT" sz="1200" dirty="0"/>
              <a:t>                      </a:t>
            </a:r>
            <a:r>
              <a:rPr lang="it-IT" sz="1200" dirty="0">
                <a:solidFill>
                  <a:srgbClr val="FFFF00"/>
                </a:solidFill>
              </a:rPr>
              <a:t>STRADE URBANE  ( centri abitati )                                              STRADE EXTRAURBANE SECONDARIE</a:t>
            </a:r>
            <a:br>
              <a:rPr lang="it-IT" sz="1200" dirty="0">
                <a:solidFill>
                  <a:srgbClr val="FFFF00"/>
                </a:solidFill>
              </a:rPr>
            </a:br>
            <a:endParaRPr lang="it-IT" sz="1200" dirty="0">
              <a:solidFill>
                <a:srgbClr val="FFFF00"/>
              </a:solidFill>
            </a:endParaRPr>
          </a:p>
          <a:p>
            <a:endParaRPr lang="it-IT" sz="1200" dirty="0"/>
          </a:p>
          <a:p>
            <a:r>
              <a:rPr lang="it-IT" sz="1200" dirty="0"/>
              <a:t>                                                                                                                                  </a:t>
            </a:r>
          </a:p>
          <a:p>
            <a:endParaRPr lang="it-IT" sz="1200" dirty="0"/>
          </a:p>
          <a:p>
            <a:r>
              <a:rPr lang="it-IT" sz="1200" dirty="0"/>
              <a:t>						           oppure</a:t>
            </a:r>
          </a:p>
          <a:p>
            <a:r>
              <a:rPr lang="it-IT" sz="1200" dirty="0"/>
              <a:t/>
            </a:r>
            <a:br>
              <a:rPr lang="it-IT" sz="1200" dirty="0"/>
            </a:br>
            <a:endParaRPr lang="it-IT" sz="1200" dirty="0"/>
          </a:p>
          <a:p>
            <a:endParaRPr lang="it-IT" sz="1200" dirty="0"/>
          </a:p>
          <a:p>
            <a:r>
              <a:rPr lang="it-IT" sz="1200" dirty="0"/>
              <a:t>             </a:t>
            </a:r>
            <a:r>
              <a:rPr lang="it-IT" sz="1200" dirty="0">
                <a:solidFill>
                  <a:srgbClr val="FFFF00"/>
                </a:solidFill>
              </a:rPr>
              <a:t>STRADE EXTRAURBANE  PRINCIPALI                                                                   AUTOSTRADE</a:t>
            </a:r>
          </a:p>
          <a:p>
            <a:endParaRPr lang="it-IT" sz="1200" dirty="0"/>
          </a:p>
          <a:p>
            <a:endParaRPr lang="it-IT" sz="1200" dirty="0"/>
          </a:p>
          <a:p>
            <a:r>
              <a:rPr lang="it-IT" sz="1200" dirty="0"/>
              <a:t>                                                                                                                                                   </a:t>
            </a:r>
          </a:p>
          <a:p>
            <a:r>
              <a:rPr lang="it-IT" sz="1200" dirty="0"/>
              <a:t/>
            </a:r>
            <a:br>
              <a:rPr lang="it-IT" sz="1200" dirty="0"/>
            </a:br>
            <a:r>
              <a:rPr lang="it-IT" sz="1200" dirty="0"/>
              <a:t/>
            </a:r>
            <a:br>
              <a:rPr lang="it-IT" sz="1200" dirty="0"/>
            </a:br>
            <a:r>
              <a:rPr lang="it-IT" sz="1200" dirty="0"/>
              <a:t/>
            </a:r>
            <a:br>
              <a:rPr lang="it-IT" sz="1200" dirty="0"/>
            </a:br>
            <a:endParaRPr lang="it-IT" sz="1200" dirty="0"/>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pic>
        <p:nvPicPr>
          <p:cNvPr id="11" name="Picture 2" descr="C:\Users\DANIELA.ELETTROLINEE01\Downloads\Nuova cartella\5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4228" y="3356992"/>
            <a:ext cx="841072" cy="84107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847208" y="4992536"/>
            <a:ext cx="815112" cy="815112"/>
          </a:xfrm>
          <a:prstGeom prst="rect">
            <a:avLst/>
          </a:prstGeom>
          <a:noFill/>
          <a:extLst>
            <a:ext uri="{909E8E84-426E-40DD-AFC4-6F175D3DCCD1}">
              <a14:hiddenFill xmlns:a14="http://schemas.microsoft.com/office/drawing/2010/main">
                <a:solidFill>
                  <a:srgbClr val="FFFFFF"/>
                </a:solidFill>
              </a14:hiddenFill>
            </a:ext>
          </a:extLst>
        </p:spPr>
      </p:pic>
      <p:pic>
        <p:nvPicPr>
          <p:cNvPr id="4" name="Immagin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92280" y="3356992"/>
            <a:ext cx="792088" cy="756036"/>
          </a:xfrm>
          <a:prstGeom prst="rect">
            <a:avLst/>
          </a:prstGeom>
        </p:spPr>
      </p:pic>
      <p:pic>
        <p:nvPicPr>
          <p:cNvPr id="5" name="Immagin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92080" y="3356992"/>
            <a:ext cx="773832" cy="773832"/>
          </a:xfrm>
          <a:prstGeom prst="rect">
            <a:avLst/>
          </a:prstGeom>
        </p:spPr>
      </p:pic>
      <p:pic>
        <p:nvPicPr>
          <p:cNvPr id="18" name="Immagin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73780" y="5013176"/>
            <a:ext cx="773832" cy="773832"/>
          </a:xfrm>
          <a:prstGeom prst="rect">
            <a:avLst/>
          </a:prstGeom>
        </p:spPr>
      </p:pic>
    </p:spTree>
    <p:extLst>
      <p:ext uri="{BB962C8B-B14F-4D97-AF65-F5344CB8AC3E}">
        <p14:creationId xmlns:p14="http://schemas.microsoft.com/office/powerpoint/2010/main" val="115516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764704"/>
            <a:ext cx="8568952" cy="1404824"/>
          </a:xfrm>
        </p:spPr>
        <p:txBody>
          <a:bodyPr/>
          <a:lstStyle/>
          <a:p>
            <a:pPr algn="ctr"/>
            <a:r>
              <a:rPr lang="it-IT" sz="2100" b="1" u="sng" dirty="0">
                <a:solidFill>
                  <a:schemeClr val="bg2">
                    <a:lumMod val="60000"/>
                    <a:lumOff val="40000"/>
                  </a:schemeClr>
                </a:solidFill>
              </a:rPr>
              <a:t>7. Quando siamo chiamati ad operare  su autostrada , su una strada di scorrimento urbana o extraurbana (tipo A,  tipo B, tipo C, tipo D ) </a:t>
            </a:r>
            <a:r>
              <a:rPr lang="it-IT" sz="2100" b="1" u="sng" dirty="0">
                <a:solidFill>
                  <a:srgbClr val="FFFF00"/>
                </a:solidFill>
              </a:rPr>
              <a:t>come Si deve  comportare il preposto  per la scelta della segnaletica?</a:t>
            </a:r>
            <a:r>
              <a:rPr lang="it-IT" sz="2100" b="1" u="sng" dirty="0">
                <a:solidFill>
                  <a:schemeClr val="bg2">
                    <a:lumMod val="60000"/>
                    <a:lumOff val="40000"/>
                  </a:schemeClr>
                </a:solidFill>
              </a:rPr>
              <a:t> </a:t>
            </a:r>
          </a:p>
        </p:txBody>
      </p:sp>
      <p:sp>
        <p:nvSpPr>
          <p:cNvPr id="3" name="Segnaposto contenuto 2"/>
          <p:cNvSpPr>
            <a:spLocks noGrp="1"/>
          </p:cNvSpPr>
          <p:nvPr>
            <p:ph sz="quarter" idx="13"/>
          </p:nvPr>
        </p:nvSpPr>
        <p:spPr>
          <a:xfrm>
            <a:off x="195549" y="2276872"/>
            <a:ext cx="8948451" cy="576064"/>
          </a:xfrm>
        </p:spPr>
        <p:txBody>
          <a:bodyPr>
            <a:noAutofit/>
          </a:bodyPr>
          <a:lstStyle/>
          <a:p>
            <a:r>
              <a:rPr lang="it-IT" sz="1200" dirty="0"/>
              <a:t>Quando si opera su strade a traffico intenso, siano essere urbane o extraurbane, il </a:t>
            </a:r>
            <a:r>
              <a:rPr lang="it-IT" sz="1200" dirty="0">
                <a:solidFill>
                  <a:srgbClr val="FFFF00"/>
                </a:solidFill>
              </a:rPr>
              <a:t>Preposto deve sempre </a:t>
            </a:r>
            <a:r>
              <a:rPr lang="it-IT" sz="1200" dirty="0" smtClean="0">
                <a:solidFill>
                  <a:srgbClr val="FFFF00"/>
                </a:solidFill>
              </a:rPr>
              <a:t>consultarsi con il proprio RCN  e ricevere  </a:t>
            </a:r>
            <a:r>
              <a:rPr lang="it-IT" sz="1200" dirty="0">
                <a:solidFill>
                  <a:srgbClr val="FFFF00"/>
                </a:solidFill>
              </a:rPr>
              <a:t>le indicazioni  </a:t>
            </a:r>
            <a:r>
              <a:rPr lang="it-IT" sz="1200" dirty="0" smtClean="0">
                <a:solidFill>
                  <a:srgbClr val="FFFF00"/>
                </a:solidFill>
              </a:rPr>
              <a:t>corrette,       </a:t>
            </a:r>
            <a:r>
              <a:rPr lang="it-IT" sz="1200" dirty="0"/>
              <a:t>in considerazione all’importanza della strada e al rischio connesso </a:t>
            </a:r>
            <a:endParaRPr lang="it-IT" sz="1400"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7</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pic>
        <p:nvPicPr>
          <p:cNvPr id="11" name="Immagine 10" descr="https://upload.wikimedia.org/wikipedia/commons/thumb/6/66/A4_nel_tratto_Passante_di_Mestre.JPG/220px-A4_nel_tratto_Passante_di_Mestre.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440504" y="4005064"/>
            <a:ext cx="1906414" cy="13618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Immagine 13" descr="https://upload.wikimedia.org/wikipedia/commons/thumb/c/cf/Via_aurelia_presso_livorno_02.JPG/220px-Via_aurelia_presso_livorno_02.JPG">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3466001" y="3965702"/>
            <a:ext cx="1937980" cy="13618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2" name="Rettangolo 11"/>
          <p:cNvSpPr/>
          <p:nvPr/>
        </p:nvSpPr>
        <p:spPr>
          <a:xfrm>
            <a:off x="2483768" y="3256387"/>
            <a:ext cx="184731" cy="461665"/>
          </a:xfrm>
          <a:prstGeom prst="rect">
            <a:avLst/>
          </a:prstGeom>
        </p:spPr>
        <p:txBody>
          <a:bodyPr wrap="none">
            <a:spAutoFit/>
          </a:bodyPr>
          <a:lstStyle/>
          <a:p>
            <a:endParaRPr lang="it-IT" sz="1200" b="1" dirty="0"/>
          </a:p>
          <a:p>
            <a:endParaRPr lang="it-IT" sz="1200" dirty="0"/>
          </a:p>
        </p:txBody>
      </p:sp>
      <p:sp>
        <p:nvSpPr>
          <p:cNvPr id="18" name="Rettangolo 17"/>
          <p:cNvSpPr/>
          <p:nvPr/>
        </p:nvSpPr>
        <p:spPr>
          <a:xfrm>
            <a:off x="6562543" y="3289033"/>
            <a:ext cx="184731" cy="430887"/>
          </a:xfrm>
          <a:prstGeom prst="rect">
            <a:avLst/>
          </a:prstGeom>
        </p:spPr>
        <p:txBody>
          <a:bodyPr wrap="none">
            <a:spAutoFit/>
          </a:bodyPr>
          <a:lstStyle/>
          <a:p>
            <a:endParaRPr lang="it-IT" sz="1100" b="1" dirty="0"/>
          </a:p>
          <a:p>
            <a:endParaRPr lang="it-IT" sz="1100" dirty="0"/>
          </a:p>
        </p:txBody>
      </p:sp>
      <p:sp>
        <p:nvSpPr>
          <p:cNvPr id="5" name="Rettangolo 4"/>
          <p:cNvSpPr/>
          <p:nvPr/>
        </p:nvSpPr>
        <p:spPr>
          <a:xfrm>
            <a:off x="432294" y="3423237"/>
            <a:ext cx="1853905" cy="276999"/>
          </a:xfrm>
          <a:prstGeom prst="rect">
            <a:avLst/>
          </a:prstGeom>
        </p:spPr>
        <p:txBody>
          <a:bodyPr wrap="none">
            <a:spAutoFit/>
          </a:bodyPr>
          <a:lstStyle/>
          <a:p>
            <a:r>
              <a:rPr lang="it-IT" sz="1200" b="1" dirty="0">
                <a:solidFill>
                  <a:srgbClr val="FFFF00"/>
                </a:solidFill>
              </a:rPr>
              <a:t>AUTOSTRADE – Tipo A</a:t>
            </a:r>
            <a:endParaRPr lang="it-IT" sz="1200" dirty="0">
              <a:solidFill>
                <a:srgbClr val="FFFF00"/>
              </a:solidFill>
            </a:endParaRPr>
          </a:p>
        </p:txBody>
      </p:sp>
      <p:sp>
        <p:nvSpPr>
          <p:cNvPr id="7" name="Rettangolo 6"/>
          <p:cNvSpPr/>
          <p:nvPr/>
        </p:nvSpPr>
        <p:spPr>
          <a:xfrm>
            <a:off x="5883698" y="3429216"/>
            <a:ext cx="2884764" cy="276999"/>
          </a:xfrm>
          <a:prstGeom prst="rect">
            <a:avLst/>
          </a:prstGeom>
        </p:spPr>
        <p:txBody>
          <a:bodyPr wrap="none">
            <a:spAutoFit/>
          </a:bodyPr>
          <a:lstStyle/>
          <a:p>
            <a:r>
              <a:rPr lang="it-IT" sz="1200" b="1" dirty="0">
                <a:solidFill>
                  <a:srgbClr val="FFFF00"/>
                </a:solidFill>
              </a:rPr>
              <a:t>URBANA DI SCORRIMENTO - Tipo D</a:t>
            </a:r>
            <a:endParaRPr lang="it-IT" sz="1200" dirty="0">
              <a:solidFill>
                <a:srgbClr val="FFFF00"/>
              </a:solidFill>
            </a:endParaRPr>
          </a:p>
        </p:txBody>
      </p:sp>
      <p:sp>
        <p:nvSpPr>
          <p:cNvPr id="8" name="Rettangolo 7"/>
          <p:cNvSpPr/>
          <p:nvPr/>
        </p:nvSpPr>
        <p:spPr>
          <a:xfrm>
            <a:off x="2793551" y="3429216"/>
            <a:ext cx="2977675" cy="276999"/>
          </a:xfrm>
          <a:prstGeom prst="rect">
            <a:avLst/>
          </a:prstGeom>
        </p:spPr>
        <p:txBody>
          <a:bodyPr wrap="none">
            <a:spAutoFit/>
          </a:bodyPr>
          <a:lstStyle/>
          <a:p>
            <a:r>
              <a:rPr lang="it-IT" sz="1200" b="1" dirty="0">
                <a:solidFill>
                  <a:srgbClr val="FFFF00"/>
                </a:solidFill>
              </a:rPr>
              <a:t>EXTRAURBANA PRINCIPALE  -Tipo B </a:t>
            </a:r>
            <a:endParaRPr lang="it-IT" sz="1200" dirty="0">
              <a:solidFill>
                <a:srgbClr val="FFFF00"/>
              </a:solidFill>
            </a:endParaRPr>
          </a:p>
        </p:txBody>
      </p:sp>
      <p:pic>
        <p:nvPicPr>
          <p:cNvPr id="15" name="Immagine 14">
            <a:hlinkClick r:id="rId5"/>
          </p:cNvPr>
          <p:cNvPicPr/>
          <p:nvPr/>
        </p:nvPicPr>
        <p:blipFill>
          <a:blip r:embed="rId7">
            <a:extLst>
              <a:ext uri="{28A0092B-C50C-407E-A947-70E740481C1C}">
                <a14:useLocalDpi xmlns:a14="http://schemas.microsoft.com/office/drawing/2010/main" val="0"/>
              </a:ext>
            </a:extLst>
          </a:blip>
          <a:stretch>
            <a:fillRect/>
          </a:stretch>
        </p:blipFill>
        <p:spPr bwMode="auto">
          <a:xfrm>
            <a:off x="6444208" y="4035938"/>
            <a:ext cx="1937980" cy="129041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9489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489699"/>
            <a:ext cx="8928992" cy="1404824"/>
          </a:xfrm>
        </p:spPr>
        <p:txBody>
          <a:bodyPr/>
          <a:lstStyle/>
          <a:p>
            <a:pPr algn="ctr"/>
            <a:r>
              <a:rPr lang="it-IT" sz="2100" b="1" u="sng" dirty="0">
                <a:solidFill>
                  <a:schemeClr val="bg2">
                    <a:lumMod val="60000"/>
                    <a:lumOff val="40000"/>
                  </a:schemeClr>
                </a:solidFill>
              </a:rPr>
              <a:t>8. Quando operiamo invece su strade di minore importanza ( tipo C, tipo E, tipo F  ) , siano urbane o extraurbane </a:t>
            </a:r>
            <a:r>
              <a:rPr lang="it-IT" sz="2100" b="1" u="sng" dirty="0" err="1">
                <a:solidFill>
                  <a:schemeClr val="bg2">
                    <a:lumMod val="60000"/>
                    <a:lumOff val="40000"/>
                  </a:schemeClr>
                </a:solidFill>
              </a:rPr>
              <a:t>comE</a:t>
            </a:r>
            <a:r>
              <a:rPr lang="it-IT" sz="2100" b="1" u="sng" dirty="0">
                <a:solidFill>
                  <a:schemeClr val="bg2">
                    <a:lumMod val="60000"/>
                    <a:lumOff val="40000"/>
                  </a:schemeClr>
                </a:solidFill>
              </a:rPr>
              <a:t> SI DEVE COMPORTARE IL PREPOSTO ? ? </a:t>
            </a:r>
          </a:p>
        </p:txBody>
      </p:sp>
      <p:sp>
        <p:nvSpPr>
          <p:cNvPr id="3" name="Segnaposto contenuto 2"/>
          <p:cNvSpPr>
            <a:spLocks noGrp="1"/>
          </p:cNvSpPr>
          <p:nvPr>
            <p:ph sz="quarter" idx="13"/>
          </p:nvPr>
        </p:nvSpPr>
        <p:spPr>
          <a:xfrm>
            <a:off x="179512" y="1988840"/>
            <a:ext cx="8786402" cy="576064"/>
          </a:xfrm>
        </p:spPr>
        <p:txBody>
          <a:bodyPr>
            <a:noAutofit/>
          </a:bodyPr>
          <a:lstStyle/>
          <a:p>
            <a:r>
              <a:rPr lang="it-IT" sz="1200" dirty="0"/>
              <a:t>Quando operiamo su strade a traffico minore  URBANE O EXTRAURBANE SECONDARIE ,  </a:t>
            </a:r>
            <a:r>
              <a:rPr lang="it-IT" sz="1200" dirty="0">
                <a:solidFill>
                  <a:srgbClr val="FFFF00"/>
                </a:solidFill>
              </a:rPr>
              <a:t>la scelta della segnaletica compete sempre al Preposto</a:t>
            </a:r>
            <a:r>
              <a:rPr lang="it-IT" sz="1200" dirty="0"/>
              <a:t>, in considerazione al fatto che le modalità   di installazione  e i cartelli   sono sempre gli stessi . E' sufficiente rispettare poche  e semplici regole che vengono descritte  nel presente manuale</a:t>
            </a:r>
          </a:p>
        </p:txBody>
      </p:sp>
      <p:sp>
        <p:nvSpPr>
          <p:cNvPr id="6" name="Segnaposto numero diapositiva 5"/>
          <p:cNvSpPr>
            <a:spLocks noGrp="1"/>
          </p:cNvSpPr>
          <p:nvPr>
            <p:ph type="sldNum" sz="quarter" idx="12"/>
          </p:nvPr>
        </p:nvSpPr>
        <p:spPr/>
        <p:txBody>
          <a:bodyPr/>
          <a:lstStyle/>
          <a:p>
            <a:fld id="{E7A41E1B-4F70-4964-A407-84C68BE8251C}" type="slidenum">
              <a:rPr lang="it-IT" smtClean="0"/>
              <a:t>8</a:t>
            </a:fld>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sp>
        <p:nvSpPr>
          <p:cNvPr id="12" name="Rettangolo 11"/>
          <p:cNvSpPr/>
          <p:nvPr/>
        </p:nvSpPr>
        <p:spPr>
          <a:xfrm>
            <a:off x="2771800" y="3527430"/>
            <a:ext cx="184731" cy="430887"/>
          </a:xfrm>
          <a:prstGeom prst="rect">
            <a:avLst/>
          </a:prstGeom>
        </p:spPr>
        <p:txBody>
          <a:bodyPr wrap="none">
            <a:spAutoFit/>
          </a:bodyPr>
          <a:lstStyle/>
          <a:p>
            <a:endParaRPr lang="it-IT" sz="1100" b="1" dirty="0"/>
          </a:p>
          <a:p>
            <a:endParaRPr lang="it-IT" sz="1100" dirty="0"/>
          </a:p>
        </p:txBody>
      </p:sp>
      <p:sp>
        <p:nvSpPr>
          <p:cNvPr id="14" name="Rettangolo 13"/>
          <p:cNvSpPr/>
          <p:nvPr/>
        </p:nvSpPr>
        <p:spPr>
          <a:xfrm>
            <a:off x="5364088" y="3542967"/>
            <a:ext cx="184731" cy="430887"/>
          </a:xfrm>
          <a:prstGeom prst="rect">
            <a:avLst/>
          </a:prstGeom>
        </p:spPr>
        <p:txBody>
          <a:bodyPr wrap="none">
            <a:spAutoFit/>
          </a:bodyPr>
          <a:lstStyle/>
          <a:p>
            <a:endParaRPr lang="it-IT" sz="1100" b="1" dirty="0"/>
          </a:p>
          <a:p>
            <a:endParaRPr lang="it-IT" sz="1100" dirty="0"/>
          </a:p>
        </p:txBody>
      </p:sp>
      <p:pic>
        <p:nvPicPr>
          <p:cNvPr id="15" name="Picture 2" descr="Risultati immagini per PISTA CICLOPEDONA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0829" y="3996512"/>
            <a:ext cx="2391366" cy="15709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5" name="Rettangolo 4"/>
          <p:cNvSpPr/>
          <p:nvPr/>
        </p:nvSpPr>
        <p:spPr>
          <a:xfrm>
            <a:off x="392270" y="3442513"/>
            <a:ext cx="2471895" cy="276999"/>
          </a:xfrm>
          <a:prstGeom prst="rect">
            <a:avLst/>
          </a:prstGeom>
        </p:spPr>
        <p:txBody>
          <a:bodyPr wrap="none">
            <a:spAutoFit/>
          </a:bodyPr>
          <a:lstStyle/>
          <a:p>
            <a:r>
              <a:rPr lang="it-IT" sz="1200" b="1" dirty="0">
                <a:solidFill>
                  <a:srgbClr val="FFFF00"/>
                </a:solidFill>
              </a:rPr>
              <a:t>EXTRAURBANA SECONDARIA </a:t>
            </a:r>
            <a:endParaRPr lang="it-IT" sz="1200" dirty="0">
              <a:solidFill>
                <a:srgbClr val="FFFF00"/>
              </a:solidFill>
            </a:endParaRPr>
          </a:p>
        </p:txBody>
      </p:sp>
      <p:pic>
        <p:nvPicPr>
          <p:cNvPr id="16" name="Immagine 15" descr="https://upload.wikimedia.org/wikipedia/commons/thumb/e/e0/Italian_city_limit.JPG/220px-Italian_city_limit.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539552" y="3958317"/>
            <a:ext cx="2232248" cy="15526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ttangolo 6"/>
          <p:cNvSpPr/>
          <p:nvPr/>
        </p:nvSpPr>
        <p:spPr>
          <a:xfrm>
            <a:off x="1259632" y="3719512"/>
            <a:ext cx="833883" cy="276999"/>
          </a:xfrm>
          <a:prstGeom prst="rect">
            <a:avLst/>
          </a:prstGeom>
        </p:spPr>
        <p:txBody>
          <a:bodyPr wrap="none">
            <a:spAutoFit/>
          </a:bodyPr>
          <a:lstStyle/>
          <a:p>
            <a:pPr lvl="0"/>
            <a:r>
              <a:rPr lang="it-IT" sz="1200" b="1" dirty="0">
                <a:solidFill>
                  <a:srgbClr val="FFFF00"/>
                </a:solidFill>
              </a:rPr>
              <a:t>–  Tipo  C</a:t>
            </a:r>
            <a:endParaRPr lang="it-IT" sz="1200" dirty="0">
              <a:solidFill>
                <a:srgbClr val="FFFF00"/>
              </a:solidFill>
            </a:endParaRPr>
          </a:p>
        </p:txBody>
      </p:sp>
      <p:sp>
        <p:nvSpPr>
          <p:cNvPr id="17" name="Rettangolo 16"/>
          <p:cNvSpPr/>
          <p:nvPr/>
        </p:nvSpPr>
        <p:spPr>
          <a:xfrm>
            <a:off x="6231542" y="3442512"/>
            <a:ext cx="2193486" cy="276999"/>
          </a:xfrm>
          <a:prstGeom prst="rect">
            <a:avLst/>
          </a:prstGeom>
        </p:spPr>
        <p:txBody>
          <a:bodyPr wrap="none">
            <a:spAutoFit/>
          </a:bodyPr>
          <a:lstStyle/>
          <a:p>
            <a:r>
              <a:rPr lang="it-IT" sz="1200" b="1" dirty="0">
                <a:solidFill>
                  <a:srgbClr val="FFFF00"/>
                </a:solidFill>
              </a:rPr>
              <a:t>CICLOPEDONALE – Tipo  F</a:t>
            </a:r>
            <a:endParaRPr lang="it-IT" sz="1200" dirty="0">
              <a:solidFill>
                <a:srgbClr val="FFFF00"/>
              </a:solidFill>
            </a:endParaRPr>
          </a:p>
        </p:txBody>
      </p:sp>
      <p:pic>
        <p:nvPicPr>
          <p:cNvPr id="18" name="Immagine 17" descr="https://upload.wikimedia.org/wikipedia/commons/thumb/8/87/Gateside_mainstreet.JPG/310px-Gateside_mainstreet.JPG">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3563888" y="3996512"/>
            <a:ext cx="2056939" cy="15144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 name="Rettangolo 19"/>
          <p:cNvSpPr/>
          <p:nvPr/>
        </p:nvSpPr>
        <p:spPr>
          <a:xfrm>
            <a:off x="3131840" y="3449828"/>
            <a:ext cx="2727734" cy="276999"/>
          </a:xfrm>
          <a:prstGeom prst="rect">
            <a:avLst/>
          </a:prstGeom>
        </p:spPr>
        <p:txBody>
          <a:bodyPr wrap="none">
            <a:spAutoFit/>
          </a:bodyPr>
          <a:lstStyle/>
          <a:p>
            <a:r>
              <a:rPr lang="it-IT" sz="1200" b="1" dirty="0">
                <a:solidFill>
                  <a:srgbClr val="FFFF00"/>
                </a:solidFill>
              </a:rPr>
              <a:t>URBANA  DI QUARTIERE  - Tipo  E</a:t>
            </a:r>
            <a:endParaRPr lang="it-IT" sz="1200" dirty="0">
              <a:solidFill>
                <a:srgbClr val="FFFF00"/>
              </a:solidFill>
            </a:endParaRPr>
          </a:p>
        </p:txBody>
      </p:sp>
    </p:spTree>
    <p:extLst>
      <p:ext uri="{BB962C8B-B14F-4D97-AF65-F5344CB8AC3E}">
        <p14:creationId xmlns:p14="http://schemas.microsoft.com/office/powerpoint/2010/main" val="1350901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89699"/>
            <a:ext cx="8568952" cy="1404824"/>
          </a:xfrm>
        </p:spPr>
        <p:txBody>
          <a:bodyPr/>
          <a:lstStyle/>
          <a:p>
            <a:pPr algn="ctr"/>
            <a:r>
              <a:rPr lang="it-IT" sz="2100" b="1" u="sng" dirty="0">
                <a:solidFill>
                  <a:schemeClr val="bg2">
                    <a:lumMod val="60000"/>
                    <a:lumOff val="40000"/>
                  </a:schemeClr>
                </a:solidFill>
              </a:rPr>
              <a:t>9. Dove trovo gli eventuali schemi (tavole) per la segnaletica da installare ? </a:t>
            </a:r>
          </a:p>
        </p:txBody>
      </p:sp>
      <p:sp>
        <p:nvSpPr>
          <p:cNvPr id="3" name="Segnaposto contenuto 2"/>
          <p:cNvSpPr>
            <a:spLocks noGrp="1"/>
          </p:cNvSpPr>
          <p:nvPr>
            <p:ph sz="quarter" idx="13"/>
          </p:nvPr>
        </p:nvSpPr>
        <p:spPr>
          <a:xfrm>
            <a:off x="179512" y="1988840"/>
            <a:ext cx="8786402" cy="576064"/>
          </a:xfrm>
        </p:spPr>
        <p:txBody>
          <a:bodyPr>
            <a:noAutofit/>
          </a:bodyPr>
          <a:lstStyle/>
          <a:p>
            <a:r>
              <a:rPr lang="it-IT" sz="1200" dirty="0"/>
              <a:t>Li trovo nel Tablet in dotazione alla squadra:  </a:t>
            </a:r>
          </a:p>
          <a:p>
            <a:pPr marL="0" indent="0">
              <a:buNone/>
            </a:pPr>
            <a:r>
              <a:rPr lang="it-IT" sz="1200" dirty="0"/>
              <a:t>	</a:t>
            </a:r>
            <a:r>
              <a:rPr lang="it-IT" sz="1200" dirty="0">
                <a:solidFill>
                  <a:srgbClr val="FFFF00"/>
                </a:solidFill>
              </a:rPr>
              <a:t>Google Drive &gt; TABLET &gt; 5) NORME TECNICHE &amp; LEGGI &gt; SEGNALETICA STRADALE</a:t>
            </a:r>
          </a:p>
          <a:p>
            <a:endParaRPr lang="it-IT" sz="1400" dirty="0"/>
          </a:p>
        </p:txBody>
      </p:sp>
      <p:sp>
        <p:nvSpPr>
          <p:cNvPr id="6" name="Segnaposto numero diapositiva 5"/>
          <p:cNvSpPr>
            <a:spLocks noGrp="1"/>
          </p:cNvSpPr>
          <p:nvPr>
            <p:ph type="sldNum" sz="quarter" idx="12"/>
          </p:nvPr>
        </p:nvSpPr>
        <p:spPr/>
        <p:txBody>
          <a:bodyPr/>
          <a:lstStyle/>
          <a:p>
            <a:fld id="{E7A41E1B-4F70-4964-A407-84C68BE8251C}" type="slidenum">
              <a:rPr lang="it-IT" smtClean="0"/>
              <a:t>9</a:t>
            </a:fld>
            <a:endParaRPr lang="it-IT" dirty="0"/>
          </a:p>
        </p:txBody>
      </p:sp>
      <p:sp>
        <p:nvSpPr>
          <p:cNvPr id="9" name="Segnaposto piè di pagina 8"/>
          <p:cNvSpPr>
            <a:spLocks noGrp="1"/>
          </p:cNvSpPr>
          <p:nvPr>
            <p:ph type="ftr" sz="quarter" idx="11"/>
          </p:nvPr>
        </p:nvSpPr>
        <p:spPr/>
        <p:txBody>
          <a:bodyPr/>
          <a:lstStyle/>
          <a:p>
            <a:endParaRPr lang="it-IT" dirty="0"/>
          </a:p>
        </p:txBody>
      </p:sp>
      <p:sp>
        <p:nvSpPr>
          <p:cNvPr id="10" name="Rettangolo 9"/>
          <p:cNvSpPr/>
          <p:nvPr/>
        </p:nvSpPr>
        <p:spPr>
          <a:xfrm>
            <a:off x="7047612" y="228089"/>
            <a:ext cx="1782860" cy="261610"/>
          </a:xfrm>
          <a:prstGeom prst="rect">
            <a:avLst/>
          </a:prstGeom>
        </p:spPr>
        <p:txBody>
          <a:bodyPr wrap="none">
            <a:spAutoFit/>
          </a:bodyPr>
          <a:lstStyle/>
          <a:p>
            <a:r>
              <a:rPr lang="it-IT" sz="1100" dirty="0"/>
              <a:t>Azione M116 – Giugno 2017</a:t>
            </a:r>
          </a:p>
        </p:txBody>
      </p:sp>
      <p:pic>
        <p:nvPicPr>
          <p:cNvPr id="13" name="Immagine 12"/>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5496" y="107583"/>
            <a:ext cx="2219268" cy="502622"/>
          </a:xfrm>
          <a:prstGeom prst="ellipse">
            <a:avLst/>
          </a:prstGeom>
          <a:ln>
            <a:noFill/>
          </a:ln>
          <a:effectLst>
            <a:softEdge rad="112500"/>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780928"/>
            <a:ext cx="6624736" cy="249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218257"/>
      </p:ext>
    </p:extLst>
  </p:cSld>
  <p:clrMapOvr>
    <a:masterClrMapping/>
  </p:clrMapOvr>
</p:sld>
</file>

<file path=ppt/theme/theme1.xml><?xml version="1.0" encoding="utf-8"?>
<a:theme xmlns:a="http://schemas.openxmlformats.org/drawingml/2006/main" name="Orizzon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ravatta nera">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z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1044</TotalTime>
  <Words>2165</Words>
  <Application>Microsoft Office PowerPoint</Application>
  <PresentationFormat>Presentazione su schermo (4:3)</PresentationFormat>
  <Paragraphs>137</Paragraphs>
  <Slides>15</Slides>
  <Notes>2</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Orizzonte</vt:lpstr>
      <vt:lpstr>Segnaletica stradale</vt:lpstr>
      <vt:lpstr>Che cos'è una strada  ? </vt:lpstr>
      <vt:lpstr>1. Che cos'è una strada Urbana ? </vt:lpstr>
      <vt:lpstr>3. Che cos'è una strada EXTRAUrbana ? </vt:lpstr>
      <vt:lpstr>5. ESISTONO ALTRI TIPI DI STRADA? </vt:lpstr>
      <vt:lpstr>6. COSA DOBBIAMO VALUTARE  PER DEFINIRE LA SEGNALETICA CORRETTA DA PORRE IN OPERA? </vt:lpstr>
      <vt:lpstr>7. Quando siamo chiamati ad operare  su autostrada , su una strada di scorrimento urbana o extraurbana (tipo A,  tipo B, tipo C, tipo D ) come Si deve  comportare il preposto  per la scelta della segnaletica? </vt:lpstr>
      <vt:lpstr>8. Quando operiamo invece su strade di minore importanza ( tipo C, tipo E, tipo F  ) , siano urbane o extraurbane comE SI DEVE COMPORTARE IL PREPOSTO ? ? </vt:lpstr>
      <vt:lpstr>9. Dove trovo gli eventuali schemi (tavole) per la segnaletica da installare ? </vt:lpstr>
      <vt:lpstr>10. Quando inizio un cantiere stradale  e devo installare la segnaletica, qual è la prima cosa che devo definire ? </vt:lpstr>
      <vt:lpstr>11. Se il lavoro è da eseguire su una STRADA URBANA  di Tipo  E,  che segnaletica devo adottare ?</vt:lpstr>
      <vt:lpstr>Presentazione standard di PowerPoint</vt:lpstr>
      <vt:lpstr>12. Se lavoro e’ da eseguire su una STRADA EXTRAURBANA   di tipo C , che segnaletica devo adottare ?</vt:lpstr>
      <vt:lpstr>Presentazione standard di PowerPoint</vt:lpstr>
      <vt:lpstr>FAQ- Frequent asked question - ……….. Ossia : le domande piu frequenti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Daniela Bazzoli</dc:creator>
  <cp:lastModifiedBy>DANIELA</cp:lastModifiedBy>
  <cp:revision>78</cp:revision>
  <cp:lastPrinted>2017-07-13T05:59:34Z</cp:lastPrinted>
  <dcterms:created xsi:type="dcterms:W3CDTF">2017-06-29T09:26:50Z</dcterms:created>
  <dcterms:modified xsi:type="dcterms:W3CDTF">2017-07-13T05:59:36Z</dcterms:modified>
</cp:coreProperties>
</file>